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0" roundtripDataSignature="AMtx7mi1egndvDbn9zC01lX7ageD3ZO2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AutoNum type="arabicPeriod"/>
            </a:pPr>
            <a:r>
              <a:rPr b="1" lang="en">
                <a:solidFill>
                  <a:schemeClr val="dk1"/>
                </a:solidFill>
              </a:rPr>
              <a:t>Published Month</a:t>
            </a:r>
            <a:r>
              <a:rPr lang="en">
                <a:solidFill>
                  <a:schemeClr val="dk1"/>
                </a:solidFill>
              </a:rPr>
              <a:t> and </a:t>
            </a:r>
            <a:r>
              <a:rPr b="1" lang="en">
                <a:solidFill>
                  <a:schemeClr val="dk1"/>
                </a:solidFill>
              </a:rPr>
              <a:t>Category</a:t>
            </a:r>
            <a:r>
              <a:rPr lang="en">
                <a:solidFill>
                  <a:schemeClr val="dk1"/>
                </a:solidFill>
              </a:rPr>
              <a:t> were the most significant predictors of video popularity.</a:t>
            </a:r>
            <a:endParaRPr>
              <a:solidFill>
                <a:schemeClr val="dk1"/>
              </a:solidFill>
            </a:endParaRPr>
          </a:p>
          <a:p>
            <a:pPr indent="-317500" lvl="0" marL="457200" rtl="0" algn="l">
              <a:lnSpc>
                <a:spcPct val="100000"/>
              </a:lnSpc>
              <a:spcBef>
                <a:spcPts val="0"/>
              </a:spcBef>
              <a:spcAft>
                <a:spcPts val="0"/>
              </a:spcAft>
              <a:buClr>
                <a:schemeClr val="dk1"/>
              </a:buClr>
              <a:buSzPts val="1400"/>
              <a:buAutoNum type="arabicPeriod"/>
            </a:pPr>
            <a:r>
              <a:rPr lang="en">
                <a:solidFill>
                  <a:schemeClr val="dk1"/>
                </a:solidFill>
              </a:rPr>
              <a:t>Videos published in </a:t>
            </a:r>
            <a:r>
              <a:rPr b="1" lang="en">
                <a:solidFill>
                  <a:schemeClr val="dk1"/>
                </a:solidFill>
              </a:rPr>
              <a:t>March, April, May, and June</a:t>
            </a:r>
            <a:r>
              <a:rPr lang="en">
                <a:solidFill>
                  <a:schemeClr val="dk1"/>
                </a:solidFill>
              </a:rPr>
              <a:t> showed higher popularity.</a:t>
            </a:r>
            <a:endParaRPr>
              <a:solidFill>
                <a:schemeClr val="dk1"/>
              </a:solidFill>
            </a:endParaRPr>
          </a:p>
          <a:p>
            <a:pPr indent="-317500" lvl="0" marL="457200" rtl="0" algn="l">
              <a:lnSpc>
                <a:spcPct val="100000"/>
              </a:lnSpc>
              <a:spcBef>
                <a:spcPts val="0"/>
              </a:spcBef>
              <a:spcAft>
                <a:spcPts val="0"/>
              </a:spcAft>
              <a:buClr>
                <a:schemeClr val="dk1"/>
              </a:buClr>
              <a:buSzPts val="1400"/>
              <a:buAutoNum type="arabicPeriod"/>
            </a:pPr>
            <a:r>
              <a:rPr lang="en">
                <a:solidFill>
                  <a:schemeClr val="dk1"/>
                </a:solidFill>
              </a:rPr>
              <a:t>Categories such as </a:t>
            </a:r>
            <a:r>
              <a:rPr b="1" lang="en">
                <a:solidFill>
                  <a:schemeClr val="dk1"/>
                </a:solidFill>
              </a:rPr>
              <a:t>Music, Film, Gaming, Travel &amp; Events, and Comedy</a:t>
            </a:r>
            <a:r>
              <a:rPr lang="en">
                <a:solidFill>
                  <a:schemeClr val="dk1"/>
                </a:solidFill>
              </a:rPr>
              <a:t> were more likely to produce popular videos.</a:t>
            </a:r>
            <a:endParaRPr>
              <a:solidFill>
                <a:schemeClr val="dk1"/>
              </a:solidFill>
            </a:endParaRPr>
          </a:p>
          <a:p>
            <a:pPr indent="-317500" lvl="0" marL="457200" rtl="0" algn="l">
              <a:lnSpc>
                <a:spcPct val="100000"/>
              </a:lnSpc>
              <a:spcBef>
                <a:spcPts val="0"/>
              </a:spcBef>
              <a:spcAft>
                <a:spcPts val="0"/>
              </a:spcAft>
              <a:buClr>
                <a:schemeClr val="dk1"/>
              </a:buClr>
              <a:buSzPts val="1400"/>
              <a:buAutoNum type="arabicPeriod"/>
            </a:pPr>
            <a:r>
              <a:rPr b="1" lang="en">
                <a:solidFill>
                  <a:schemeClr val="dk1"/>
                </a:solidFill>
              </a:rPr>
              <a:t>When Engagement was disabled</a:t>
            </a:r>
            <a:r>
              <a:rPr lang="en">
                <a:solidFill>
                  <a:schemeClr val="dk1"/>
                </a:solidFill>
              </a:rPr>
              <a:t> (comments or ratings), did not significantly impact video popularity &amp; </a:t>
            </a:r>
            <a:r>
              <a:rPr b="1" lang="en">
                <a:solidFill>
                  <a:schemeClr val="dk1"/>
                </a:solidFill>
              </a:rPr>
              <a:t>Number of Tags</a:t>
            </a:r>
            <a:r>
              <a:rPr lang="en">
                <a:solidFill>
                  <a:schemeClr val="dk1"/>
                </a:solidFill>
              </a:rPr>
              <a:t> was moderately important, with videos having more than 25 tags showing better popularity.</a:t>
            </a:r>
            <a:endParaRPr>
              <a:solidFill>
                <a:schemeClr val="dk1"/>
              </a:solidFill>
            </a:endParaRPr>
          </a:p>
          <a:p>
            <a:pPr indent="-317500" lvl="0" marL="457200" rtl="0" algn="l">
              <a:lnSpc>
                <a:spcPct val="100000"/>
              </a:lnSpc>
              <a:spcBef>
                <a:spcPts val="0"/>
              </a:spcBef>
              <a:spcAft>
                <a:spcPts val="0"/>
              </a:spcAft>
              <a:buClr>
                <a:schemeClr val="dk1"/>
              </a:buClr>
              <a:buSzPts val="1400"/>
              <a:buAutoNum type="arabicPeriod"/>
            </a:pPr>
            <a:r>
              <a:rPr lang="en">
                <a:solidFill>
                  <a:schemeClr val="dk1"/>
                </a:solidFill>
              </a:rPr>
              <a:t>The length of the video title did not have a substantial effect on view counts.</a:t>
            </a:r>
            <a:endParaRPr>
              <a:solidFill>
                <a:schemeClr val="dk1"/>
              </a:solidFill>
            </a:endParaRPr>
          </a:p>
          <a:p>
            <a:pPr indent="-317500" lvl="0" marL="457200" rtl="0" algn="l">
              <a:lnSpc>
                <a:spcPct val="100000"/>
              </a:lnSpc>
              <a:spcBef>
                <a:spcPts val="0"/>
              </a:spcBef>
              <a:spcAft>
                <a:spcPts val="0"/>
              </a:spcAft>
              <a:buClr>
                <a:schemeClr val="dk1"/>
              </a:buClr>
              <a:buSzPts val="1400"/>
              <a:buAutoNum type="arabicPeriod"/>
            </a:pPr>
            <a:r>
              <a:rPr lang="en">
                <a:solidFill>
                  <a:schemeClr val="dk1"/>
                </a:solidFill>
              </a:rPr>
              <a:t>For example, a video published in </a:t>
            </a:r>
            <a:r>
              <a:rPr b="1" lang="en">
                <a:solidFill>
                  <a:schemeClr val="dk1"/>
                </a:solidFill>
              </a:rPr>
              <a:t>spring and early summer months</a:t>
            </a:r>
            <a:r>
              <a:rPr lang="en">
                <a:solidFill>
                  <a:schemeClr val="dk1"/>
                </a:solidFill>
              </a:rPr>
              <a:t> and belonging to popular categories is predicted to be popular.</a:t>
            </a:r>
            <a:endParaRPr>
              <a:solidFill>
                <a:schemeClr val="dk1"/>
              </a:solidFill>
            </a:endParaRPr>
          </a:p>
          <a:p>
            <a:pPr indent="-317500" lvl="0" marL="457200" rtl="0" algn="l">
              <a:lnSpc>
                <a:spcPct val="100000"/>
              </a:lnSpc>
              <a:spcBef>
                <a:spcPts val="0"/>
              </a:spcBef>
              <a:spcAft>
                <a:spcPts val="0"/>
              </a:spcAft>
              <a:buClr>
                <a:schemeClr val="dk1"/>
              </a:buClr>
              <a:buSzPts val="1400"/>
              <a:buAutoNum type="arabicPeriod"/>
            </a:pPr>
            <a:r>
              <a:rPr lang="en">
                <a:solidFill>
                  <a:schemeClr val="dk1"/>
                </a:solidFill>
              </a:rPr>
              <a:t>Videos from less popular categories or those published outside key months are less likely to trend unless supported by higher tags.</a:t>
            </a:r>
            <a:endParaRPr>
              <a:solidFill>
                <a:schemeClr val="dk1"/>
              </a:solidFill>
            </a:endParaRPr>
          </a:p>
          <a:p>
            <a:pPr indent="-317500" lvl="0" marL="457200" rtl="0" algn="l">
              <a:lnSpc>
                <a:spcPct val="100000"/>
              </a:lnSpc>
              <a:spcBef>
                <a:spcPts val="0"/>
              </a:spcBef>
              <a:spcAft>
                <a:spcPts val="0"/>
              </a:spcAft>
              <a:buClr>
                <a:schemeClr val="dk1"/>
              </a:buClr>
              <a:buSzPts val="1400"/>
              <a:buAutoNum type="arabicPeriod"/>
            </a:pPr>
            <a:r>
              <a:rPr lang="en">
                <a:solidFill>
                  <a:schemeClr val="dk1"/>
                </a:solidFill>
              </a:rPr>
              <a:t>Achieved an overall accuracy of </a:t>
            </a:r>
            <a:r>
              <a:rPr b="1" lang="en">
                <a:solidFill>
                  <a:schemeClr val="dk1"/>
                </a:solidFill>
              </a:rPr>
              <a:t>69%</a:t>
            </a:r>
            <a:r>
              <a:rPr lang="en">
                <a:solidFill>
                  <a:schemeClr val="dk1"/>
                </a:solidFill>
              </a:rPr>
              <a:t>, with an </a:t>
            </a:r>
            <a:r>
              <a:rPr b="1" lang="en">
                <a:solidFill>
                  <a:schemeClr val="dk1"/>
                </a:solidFill>
              </a:rPr>
              <a:t>F1 Score of 68%</a:t>
            </a:r>
            <a:r>
              <a:rPr lang="en">
                <a:solidFill>
                  <a:schemeClr val="dk1"/>
                </a:solidFill>
              </a:rPr>
              <a:t> and a good </a:t>
            </a:r>
            <a:r>
              <a:rPr b="1" lang="en">
                <a:solidFill>
                  <a:schemeClr val="dk1"/>
                </a:solidFill>
              </a:rPr>
              <a:t>AUC (Area Under the Curve) of 72%</a:t>
            </a:r>
            <a:r>
              <a:rPr lang="en">
                <a:solidFill>
                  <a:schemeClr val="dk1"/>
                </a:solidFill>
              </a:rPr>
              <a:t>.</a:t>
            </a:r>
            <a:endParaRPr>
              <a:solidFill>
                <a:schemeClr val="dk1"/>
              </a:solidFill>
            </a:endParaRPr>
          </a:p>
          <a:p>
            <a:pPr indent="-317500" lvl="0" marL="457200" rtl="0" algn="l">
              <a:lnSpc>
                <a:spcPct val="100000"/>
              </a:lnSpc>
              <a:spcBef>
                <a:spcPts val="0"/>
              </a:spcBef>
              <a:spcAft>
                <a:spcPts val="0"/>
              </a:spcAft>
              <a:buClr>
                <a:schemeClr val="dk1"/>
              </a:buClr>
              <a:buSzPts val="1400"/>
              <a:buAutoNum type="arabicPeriod"/>
            </a:pPr>
            <a:r>
              <a:rPr lang="en">
                <a:solidFill>
                  <a:schemeClr val="dk1"/>
                </a:solidFill>
              </a:rPr>
              <a:t>Advertisers should target videos in </a:t>
            </a:r>
            <a:r>
              <a:rPr b="1" lang="en">
                <a:solidFill>
                  <a:schemeClr val="dk1"/>
                </a:solidFill>
              </a:rPr>
              <a:t>popular categories</a:t>
            </a:r>
            <a:r>
              <a:rPr lang="en">
                <a:solidFill>
                  <a:schemeClr val="dk1"/>
                </a:solidFill>
              </a:rPr>
              <a:t> published during </a:t>
            </a:r>
            <a:r>
              <a:rPr b="1" lang="en">
                <a:solidFill>
                  <a:schemeClr val="dk1"/>
                </a:solidFill>
              </a:rPr>
              <a:t>high-traffic months</a:t>
            </a:r>
            <a:r>
              <a:rPr lang="en">
                <a:solidFill>
                  <a:schemeClr val="dk1"/>
                </a:solidFill>
              </a:rPr>
              <a:t> to maximize reach and engagement.</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1c3f7eec8f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1c3f7eec8f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c3f7eec8f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1c3f7eec8f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400"/>
              <a:buNone/>
            </a:pPr>
            <a:r>
              <a:t/>
            </a:r>
            <a:endParaRPr sz="1600">
              <a:solidFill>
                <a:srgbClr val="080808"/>
              </a:solidFill>
            </a:endParaRPr>
          </a:p>
          <a:p>
            <a:pPr indent="0" lvl="0" marL="0" rtl="0" algn="l">
              <a:lnSpc>
                <a:spcPct val="115000"/>
              </a:lnSpc>
              <a:spcBef>
                <a:spcPts val="1600"/>
              </a:spcBef>
              <a:spcAft>
                <a:spcPts val="0"/>
              </a:spcAft>
              <a:buSzPts val="1400"/>
              <a:buNone/>
            </a:pPr>
            <a:r>
              <a:t/>
            </a:r>
            <a:endParaRPr sz="1600">
              <a:solidFill>
                <a:srgbClr val="080808"/>
              </a:solidFill>
            </a:endParaRPr>
          </a:p>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Purpose of the Project </a:t>
            </a:r>
            <a:r>
              <a:rPr lang="en">
                <a:solidFill>
                  <a:schemeClr val="dk1"/>
                </a:solidFill>
              </a:rPr>
              <a:t>is to analyze YouTube data to identify key factors influencing video popularity in the US, using predictive models to help companies optimize advertising strategies.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The </a:t>
            </a:r>
            <a:r>
              <a:rPr b="1" lang="en">
                <a:solidFill>
                  <a:schemeClr val="dk1"/>
                </a:solidFill>
              </a:rPr>
              <a:t>Scope of Project i</a:t>
            </a:r>
            <a:r>
              <a:rPr lang="en">
                <a:solidFill>
                  <a:schemeClr val="dk1"/>
                </a:solidFill>
              </a:rPr>
              <a:t>is to analyze a dataset of trending YouTube videos using predictive modeling techniques to identify key factors influencing video popularity and provide actionable insights for optimizing advertising strategies.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Key Objectives:</a:t>
            </a:r>
            <a:endParaRPr>
              <a:solidFill>
                <a:schemeClr val="dk1"/>
              </a:solidFill>
            </a:endParaRPr>
          </a:p>
          <a:p>
            <a:pPr indent="-311150" lvl="0" marL="457200" marR="98129" rtl="0" algn="l">
              <a:lnSpc>
                <a:spcPct val="115000"/>
              </a:lnSpc>
              <a:spcBef>
                <a:spcPts val="1200"/>
              </a:spcBef>
              <a:spcAft>
                <a:spcPts val="0"/>
              </a:spcAft>
              <a:buClr>
                <a:schemeClr val="dk1"/>
              </a:buClr>
              <a:buSzPts val="1300"/>
              <a:buAutoNum type="arabicParenR"/>
            </a:pPr>
            <a:r>
              <a:rPr lang="en" sz="1300">
                <a:solidFill>
                  <a:schemeClr val="dk1"/>
                </a:solidFill>
              </a:rPr>
              <a:t>What factors play a role in the popularity of YouTube videos in USA? </a:t>
            </a:r>
            <a:endParaRPr sz="1300">
              <a:solidFill>
                <a:schemeClr val="dk1"/>
              </a:solidFill>
            </a:endParaRPr>
          </a:p>
          <a:p>
            <a:pPr indent="-311150" lvl="0" marL="457200" marR="98129" rtl="0" algn="l">
              <a:lnSpc>
                <a:spcPct val="115000"/>
              </a:lnSpc>
              <a:spcBef>
                <a:spcPts val="0"/>
              </a:spcBef>
              <a:spcAft>
                <a:spcPts val="0"/>
              </a:spcAft>
              <a:buClr>
                <a:schemeClr val="dk1"/>
              </a:buClr>
              <a:buSzPts val="1300"/>
              <a:buAutoNum type="arabicParenR"/>
            </a:pPr>
            <a:r>
              <a:rPr lang="en" sz="1300">
                <a:solidFill>
                  <a:schemeClr val="dk1"/>
                </a:solidFill>
              </a:rPr>
              <a:t>What video categories have the most view counts? </a:t>
            </a:r>
            <a:endParaRPr sz="1300">
              <a:solidFill>
                <a:schemeClr val="dk1"/>
              </a:solidFill>
            </a:endParaRPr>
          </a:p>
          <a:p>
            <a:pPr indent="-311150" lvl="0" marL="457200" marR="98129" rtl="0" algn="l">
              <a:lnSpc>
                <a:spcPct val="115000"/>
              </a:lnSpc>
              <a:spcBef>
                <a:spcPts val="0"/>
              </a:spcBef>
              <a:spcAft>
                <a:spcPts val="0"/>
              </a:spcAft>
              <a:buClr>
                <a:schemeClr val="dk1"/>
              </a:buClr>
              <a:buSzPts val="1300"/>
              <a:buAutoNum type="arabicParenR"/>
            </a:pPr>
            <a:r>
              <a:rPr lang="en" sz="1300">
                <a:solidFill>
                  <a:schemeClr val="dk1"/>
                </a:solidFill>
              </a:rPr>
              <a:t>Does disabled engagement affect the popularity of a video? </a:t>
            </a:r>
            <a:endParaRPr sz="1300">
              <a:solidFill>
                <a:schemeClr val="dk1"/>
              </a:solidFill>
            </a:endParaRPr>
          </a:p>
          <a:p>
            <a:pPr indent="-311150" lvl="0" marL="457200" marR="377004" rtl="0" algn="l">
              <a:lnSpc>
                <a:spcPct val="115000"/>
              </a:lnSpc>
              <a:spcBef>
                <a:spcPts val="0"/>
              </a:spcBef>
              <a:spcAft>
                <a:spcPts val="0"/>
              </a:spcAft>
              <a:buClr>
                <a:schemeClr val="dk1"/>
              </a:buClr>
              <a:buSzPts val="1300"/>
              <a:buAutoNum type="arabicParenR"/>
            </a:pPr>
            <a:r>
              <a:rPr lang="en" sz="1300">
                <a:solidFill>
                  <a:schemeClr val="dk1"/>
                </a:solidFill>
              </a:rPr>
              <a:t>How significant is the title length to the view count or popularity?</a:t>
            </a:r>
            <a:endParaRPr sz="1300">
              <a:solidFill>
                <a:schemeClr val="dk1"/>
              </a:solidFill>
            </a:endParaRPr>
          </a:p>
          <a:p>
            <a:pPr indent="-311150" lvl="0" marL="457200" marR="377004" rtl="0" algn="l">
              <a:lnSpc>
                <a:spcPct val="115000"/>
              </a:lnSpc>
              <a:spcBef>
                <a:spcPts val="0"/>
              </a:spcBef>
              <a:spcAft>
                <a:spcPts val="0"/>
              </a:spcAft>
              <a:buClr>
                <a:schemeClr val="dk1"/>
              </a:buClr>
              <a:buSzPts val="1300"/>
              <a:buAutoNum type="arabicParenR"/>
            </a:pPr>
            <a:r>
              <a:rPr lang="en" sz="1300">
                <a:solidFill>
                  <a:schemeClr val="dk1"/>
                </a:solidFill>
              </a:rPr>
              <a:t>Based on the analysis, what strategy can an advertiser use to pick a YouTube video for advertising their product?</a:t>
            </a:r>
            <a:endParaRPr sz="9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 data set we used has several </a:t>
            </a:r>
            <a:r>
              <a:rPr lang="en"/>
              <a:t>months of data on daily trending youtube in United States.</a:t>
            </a:r>
            <a:endParaRPr/>
          </a:p>
          <a:p>
            <a:pPr indent="0" lvl="0" marL="0" rtl="0" algn="l">
              <a:lnSpc>
                <a:spcPct val="100000"/>
              </a:lnSpc>
              <a:spcBef>
                <a:spcPts val="0"/>
              </a:spcBef>
              <a:spcAft>
                <a:spcPts val="0"/>
              </a:spcAft>
              <a:buSzPts val="1400"/>
              <a:buNone/>
            </a:pPr>
            <a:r>
              <a:rPr lang="en"/>
              <a:t>The prominent independent variables are published month, tags, video category, title length &amp; published time. Where as the dependent variables are the view count and popularity of a video.</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While performing data analysis we did not find any missing data which effects the view count.</a:t>
            </a:r>
            <a:endParaRPr/>
          </a:p>
          <a:p>
            <a:pPr indent="0" lvl="0" marL="0" rtl="0" algn="l">
              <a:lnSpc>
                <a:spcPct val="100000"/>
              </a:lnSpc>
              <a:spcBef>
                <a:spcPts val="0"/>
              </a:spcBef>
              <a:spcAft>
                <a:spcPts val="0"/>
              </a:spcAft>
              <a:buSzPts val="1400"/>
              <a:buNone/>
            </a:pPr>
            <a:r>
              <a:rPr lang="en"/>
              <a:t>In our data set there are 40950 rows, we chose 10000 rows by using rand() function using excel. This was done to make sure of proper </a:t>
            </a:r>
            <a:r>
              <a:rPr lang="en"/>
              <a:t>mixture</a:t>
            </a:r>
            <a:r>
              <a:rPr lang="en"/>
              <a:t> of high and low view counts of videos.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Our exploratory data analysis focused on understanding the key variables and patterns in the dataset. We examined the distribution of views, applied a logarithmic transformation to handle skewness, and identified significant trends. Top categories like Music, Comedy, and Gaming stood out with the highest median view counts, while longer titles negatively impacted views. Engagement metrics like comments and ratings had minimal influence on popularity, and outliers, representing high-performing videos, were retained for meaningful insights. This analysis laid the foundation for building our predictive models.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Intercept</a:t>
            </a:r>
            <a:r>
              <a:rPr lang="en">
                <a:solidFill>
                  <a:schemeClr val="dk1"/>
                </a:solidFill>
              </a:rPr>
              <a:t>: The baseline log-transformed view count is approximately </a:t>
            </a:r>
            <a:r>
              <a:rPr b="1" lang="en">
                <a:solidFill>
                  <a:schemeClr val="dk1"/>
                </a:solidFill>
              </a:rPr>
              <a:t>5.15</a:t>
            </a:r>
            <a:r>
              <a:rPr lang="en">
                <a:solidFill>
                  <a:schemeClr val="dk1"/>
                </a:solidFill>
              </a:rPr>
              <a:t> when all predictors are at zero.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Significant Predictors (p-value &lt; 0.05)</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rgbClr val="FF0000"/>
              </a:buClr>
              <a:buSzPts val="1100"/>
              <a:buChar char="●"/>
            </a:pPr>
            <a:r>
              <a:rPr b="1" lang="en">
                <a:solidFill>
                  <a:srgbClr val="FF0000"/>
                </a:solidFill>
              </a:rPr>
              <a:t>Title Words</a:t>
            </a:r>
            <a:r>
              <a:rPr lang="en">
                <a:solidFill>
                  <a:srgbClr val="FF0000"/>
                </a:solidFill>
              </a:rPr>
              <a:t>: A negative coefficient (-0.0186) suggests that increasing the number of words in the title slightly reduces the view count.</a:t>
            </a:r>
            <a:endParaRPr>
              <a:solidFill>
                <a:srgbClr val="FF0000"/>
              </a:solidFill>
            </a:endParaRPr>
          </a:p>
          <a:p>
            <a:pPr indent="-298450" lvl="0" marL="457200" rtl="0" algn="l">
              <a:lnSpc>
                <a:spcPct val="115000"/>
              </a:lnSpc>
              <a:spcBef>
                <a:spcPts val="0"/>
              </a:spcBef>
              <a:spcAft>
                <a:spcPts val="0"/>
              </a:spcAft>
              <a:buClr>
                <a:srgbClr val="FF0000"/>
              </a:buClr>
              <a:buSzPts val="1100"/>
              <a:buChar char="●"/>
            </a:pPr>
            <a:r>
              <a:rPr b="1" lang="en">
                <a:solidFill>
                  <a:srgbClr val="FF0000"/>
                </a:solidFill>
              </a:rPr>
              <a:t>Tag Words</a:t>
            </a:r>
            <a:r>
              <a:rPr lang="en">
                <a:solidFill>
                  <a:srgbClr val="FF0000"/>
                </a:solidFill>
              </a:rPr>
              <a:t>: A positive coefficient (0.0059) indicates that videos with more tags tend to have higher view counts.</a:t>
            </a:r>
            <a:endParaRPr>
              <a:solidFill>
                <a:srgbClr val="FF0000"/>
              </a:solidFill>
            </a:endParaRPr>
          </a:p>
          <a:p>
            <a:pPr indent="0" lvl="0" marL="0" rtl="0" algn="l">
              <a:lnSpc>
                <a:spcPct val="115000"/>
              </a:lnSpc>
              <a:spcBef>
                <a:spcPts val="1200"/>
              </a:spcBef>
              <a:spcAft>
                <a:spcPts val="0"/>
              </a:spcAft>
              <a:buSzPts val="1400"/>
              <a:buNone/>
            </a:pPr>
            <a:r>
              <a:rPr b="1" lang="en">
                <a:solidFill>
                  <a:schemeClr val="dk1"/>
                </a:solidFill>
              </a:rPr>
              <a:t>Categories</a:t>
            </a:r>
            <a:r>
              <a:rPr lang="en">
                <a:solidFill>
                  <a:schemeClr val="dk1"/>
                </a:solidFill>
              </a:rPr>
              <a:t>:</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
                <a:solidFill>
                  <a:srgbClr val="FF0000"/>
                </a:solidFill>
              </a:rPr>
              <a:t>Category ID 10 (Music)</a:t>
            </a:r>
            <a:r>
              <a:rPr lang="en">
                <a:solidFill>
                  <a:srgbClr val="FF0000"/>
                </a:solidFill>
              </a:rPr>
              <a:t> has the strongest positive effect</a:t>
            </a:r>
            <a:r>
              <a:rPr lang="en">
                <a:solidFill>
                  <a:schemeClr val="dk1"/>
                </a:solidFill>
              </a:rPr>
              <a:t> among categories, with a coefficient of </a:t>
            </a:r>
            <a:r>
              <a:rPr b="1" lang="en">
                <a:solidFill>
                  <a:schemeClr val="dk1"/>
                </a:solidFill>
              </a:rPr>
              <a:t>0.354</a:t>
            </a:r>
            <a:r>
              <a:rPr lang="en">
                <a:solidFill>
                  <a:schemeClr val="dk1"/>
                </a:solidFill>
              </a:rPr>
              <a: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rgbClr val="FF0000"/>
                </a:solidFill>
              </a:rPr>
              <a:t>Category IDs 15 (Pets &amp; Animals)</a:t>
            </a:r>
            <a:r>
              <a:rPr lang="en">
                <a:solidFill>
                  <a:srgbClr val="FF0000"/>
                </a:solidFill>
              </a:rPr>
              <a:t> and 25 (News &amp; Politics)** have negative effects</a:t>
            </a:r>
            <a:r>
              <a:rPr lang="en">
                <a:solidFill>
                  <a:schemeClr val="dk1"/>
                </a:solidFill>
              </a:rPr>
              <a:t>, reducing view counts by </a:t>
            </a:r>
            <a:r>
              <a:rPr b="1" lang="en">
                <a:solidFill>
                  <a:schemeClr val="dk1"/>
                </a:solidFill>
              </a:rPr>
              <a:t>0.136</a:t>
            </a:r>
            <a:r>
              <a:rPr lang="en">
                <a:solidFill>
                  <a:schemeClr val="dk1"/>
                </a:solidFill>
              </a:rPr>
              <a:t> and </a:t>
            </a:r>
            <a:r>
              <a:rPr b="1" lang="en">
                <a:solidFill>
                  <a:schemeClr val="dk1"/>
                </a:solidFill>
              </a:rPr>
              <a:t>0.368</a:t>
            </a:r>
            <a:r>
              <a:rPr lang="en">
                <a:solidFill>
                  <a:schemeClr val="dk1"/>
                </a:solidFill>
              </a:rPr>
              <a:t>, respectively.</a:t>
            </a:r>
            <a:endParaRPr>
              <a:solidFill>
                <a:schemeClr val="dk1"/>
              </a:solidFill>
            </a:endParaRPr>
          </a:p>
          <a:p>
            <a:pPr indent="0" lvl="0" marL="0" rtl="0" algn="l">
              <a:lnSpc>
                <a:spcPct val="115000"/>
              </a:lnSpc>
              <a:spcBef>
                <a:spcPts val="1200"/>
              </a:spcBef>
              <a:spcAft>
                <a:spcPts val="0"/>
              </a:spcAft>
              <a:buSzPts val="1400"/>
              <a:buNone/>
            </a:pPr>
            <a:r>
              <a:rPr b="1" lang="en">
                <a:solidFill>
                  <a:schemeClr val="dk1"/>
                </a:solidFill>
              </a:rPr>
              <a:t>Publish Month</a:t>
            </a:r>
            <a:r>
              <a:rPr lang="en">
                <a:solidFill>
                  <a:schemeClr val="dk1"/>
                </a:solidFill>
              </a:rPr>
              <a:t>:</a:t>
            </a:r>
            <a:endParaRPr>
              <a:solidFill>
                <a:schemeClr val="dk1"/>
              </a:solidFill>
            </a:endParaRPr>
          </a:p>
          <a:p>
            <a:pPr indent="-317500" lvl="0" marL="457200" rtl="0" algn="l">
              <a:lnSpc>
                <a:spcPct val="115000"/>
              </a:lnSpc>
              <a:spcBef>
                <a:spcPts val="1200"/>
              </a:spcBef>
              <a:spcAft>
                <a:spcPts val="0"/>
              </a:spcAft>
              <a:buClr>
                <a:srgbClr val="FF0000"/>
              </a:buClr>
              <a:buSzPts val="1400"/>
              <a:buChar char="●"/>
            </a:pPr>
            <a:r>
              <a:rPr b="1" lang="en">
                <a:solidFill>
                  <a:srgbClr val="FF0000"/>
                </a:solidFill>
              </a:rPr>
              <a:t>May (0.749)</a:t>
            </a:r>
            <a:r>
              <a:rPr lang="en">
                <a:solidFill>
                  <a:srgbClr val="FF0000"/>
                </a:solidFill>
              </a:rPr>
              <a:t> and </a:t>
            </a:r>
            <a:r>
              <a:rPr b="1" lang="en">
                <a:solidFill>
                  <a:srgbClr val="FF0000"/>
                </a:solidFill>
              </a:rPr>
              <a:t>April (0.641)</a:t>
            </a:r>
            <a:r>
              <a:rPr lang="en">
                <a:solidFill>
                  <a:srgbClr val="FF0000"/>
                </a:solidFill>
              </a:rPr>
              <a:t> contribute positively to view counts.</a:t>
            </a:r>
            <a:endParaRPr>
              <a:solidFill>
                <a:srgbClr val="FF0000"/>
              </a:solidFill>
            </a:endParaRPr>
          </a:p>
          <a:p>
            <a:pPr indent="-317500" lvl="0" marL="457200" rtl="0" algn="l">
              <a:lnSpc>
                <a:spcPct val="115000"/>
              </a:lnSpc>
              <a:spcBef>
                <a:spcPts val="0"/>
              </a:spcBef>
              <a:spcAft>
                <a:spcPts val="0"/>
              </a:spcAft>
              <a:buClr>
                <a:schemeClr val="dk1"/>
              </a:buClr>
              <a:buSzPts val="1400"/>
              <a:buChar char="●"/>
            </a:pPr>
            <a:r>
              <a:rPr b="1" lang="en">
                <a:solidFill>
                  <a:srgbClr val="FF0000"/>
                </a:solidFill>
              </a:rPr>
              <a:t>October (-1.285)</a:t>
            </a:r>
            <a:r>
              <a:rPr lang="en">
                <a:solidFill>
                  <a:srgbClr val="FF0000"/>
                </a:solidFill>
              </a:rPr>
              <a:t> and </a:t>
            </a:r>
            <a:r>
              <a:rPr b="1" lang="en">
                <a:solidFill>
                  <a:srgbClr val="FF0000"/>
                </a:solidFill>
              </a:rPr>
              <a:t>September (-1.564)</a:t>
            </a:r>
            <a:r>
              <a:rPr lang="en">
                <a:solidFill>
                  <a:srgbClr val="FF0000"/>
                </a:solidFill>
              </a:rPr>
              <a:t> have a significant negative impact</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Ratings Disabled (0.339)</a:t>
            </a:r>
            <a:r>
              <a:rPr lang="en">
                <a:solidFill>
                  <a:schemeClr val="dk1"/>
                </a:solidFill>
              </a:rPr>
              <a:t>: Videos with ratings enabled tend to perform better in terms of views.</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Validation Data</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rgbClr val="FF0000"/>
                </a:solidFill>
              </a:rPr>
              <a:t>Lift Chart</a:t>
            </a:r>
            <a:r>
              <a:rPr lang="en">
                <a:solidFill>
                  <a:srgbClr val="FF0000"/>
                </a:solidFill>
              </a:rPr>
              <a:t>: Shows consistent performance with training data,</a:t>
            </a:r>
            <a:r>
              <a:rPr lang="en">
                <a:solidFill>
                  <a:schemeClr val="dk1"/>
                </a:solidFill>
              </a:rPr>
              <a:t> indicating no overfitting.</a:t>
            </a:r>
            <a:r>
              <a:rPr lang="en">
                <a:solidFill>
                  <a:srgbClr val="FF0000"/>
                </a:solidFill>
              </a:rPr>
              <a:t>Near perfect AOC value.</a:t>
            </a:r>
            <a:endParaRPr>
              <a:solidFill>
                <a:srgbClr val="FF0000"/>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ROC Curve (AOC ~3.31e+06)</a:t>
            </a:r>
            <a:r>
              <a:rPr lang="en">
                <a:solidFill>
                  <a:schemeClr val="dk1"/>
                </a:solidFill>
              </a:rPr>
              <a:t>: Maintains strong predictive performance on unseen data.</a:t>
            </a:r>
            <a:endParaRPr>
              <a:solidFill>
                <a:schemeClr val="dk1"/>
              </a:solidFill>
            </a:endParaRPr>
          </a:p>
          <a:p>
            <a:pPr indent="0" lvl="0" marL="0" rtl="0" algn="l">
              <a:lnSpc>
                <a:spcPct val="115000"/>
              </a:lnSpc>
              <a:spcBef>
                <a:spcPts val="1200"/>
              </a:spcBef>
              <a:spcAft>
                <a:spcPts val="0"/>
              </a:spcAft>
              <a:buSzPts val="1400"/>
              <a:buNone/>
            </a:pPr>
            <a:r>
              <a:rPr b="1" lang="en">
                <a:solidFill>
                  <a:schemeClr val="dk1"/>
                </a:solidFill>
              </a:rPr>
              <a:t>Interpretation of Results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Positive Predictors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Videos in the </a:t>
            </a:r>
            <a:r>
              <a:rPr b="1" lang="en">
                <a:solidFill>
                  <a:schemeClr val="dk1"/>
                </a:solidFill>
              </a:rPr>
              <a:t>Music category</a:t>
            </a:r>
            <a:r>
              <a:rPr lang="en">
                <a:solidFill>
                  <a:schemeClr val="dk1"/>
                </a:solidFill>
              </a:rPr>
              <a:t> and those published in </a:t>
            </a:r>
            <a:r>
              <a:rPr b="1" lang="en">
                <a:solidFill>
                  <a:schemeClr val="dk1"/>
                </a:solidFill>
              </a:rPr>
              <a:t>spring and summer months</a:t>
            </a:r>
            <a:r>
              <a:rPr lang="en">
                <a:solidFill>
                  <a:schemeClr val="dk1"/>
                </a:solidFill>
              </a:rPr>
              <a:t> (April, May) are more likely to attract higher views.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More </a:t>
            </a:r>
            <a:r>
              <a:rPr b="1" lang="en">
                <a:solidFill>
                  <a:schemeClr val="dk1"/>
                </a:solidFill>
              </a:rPr>
              <a:t>tags</a:t>
            </a:r>
            <a:r>
              <a:rPr lang="en">
                <a:solidFill>
                  <a:schemeClr val="dk1"/>
                </a:solidFill>
              </a:rPr>
              <a:t> on videos improve discoverability and engagement.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Negative Predictors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Longer titles</a:t>
            </a:r>
            <a:r>
              <a:rPr lang="en">
                <a:solidFill>
                  <a:schemeClr val="dk1"/>
                </a:solidFill>
              </a:rPr>
              <a:t> reduce view counts, possibly due to reduced audience interest.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Certain categories (e.g., </a:t>
            </a:r>
            <a:r>
              <a:rPr b="1" lang="en">
                <a:solidFill>
                  <a:schemeClr val="dk1"/>
                </a:solidFill>
              </a:rPr>
              <a:t>Pets &amp; Animals</a:t>
            </a:r>
            <a:r>
              <a:rPr lang="en">
                <a:solidFill>
                  <a:schemeClr val="dk1"/>
                </a:solidFill>
              </a:rPr>
              <a:t>, </a:t>
            </a:r>
            <a:r>
              <a:rPr b="1" lang="en">
                <a:solidFill>
                  <a:schemeClr val="dk1"/>
                </a:solidFill>
              </a:rPr>
              <a:t>News &amp; Politics</a:t>
            </a:r>
            <a:r>
              <a:rPr lang="en">
                <a:solidFill>
                  <a:schemeClr val="dk1"/>
                </a:solidFill>
              </a:rPr>
              <a:t>) and months (e.g., </a:t>
            </a:r>
            <a:r>
              <a:rPr b="1" lang="en">
                <a:solidFill>
                  <a:schemeClr val="dk1"/>
                </a:solidFill>
              </a:rPr>
              <a:t>October</a:t>
            </a:r>
            <a:r>
              <a:rPr lang="en">
                <a:solidFill>
                  <a:schemeClr val="dk1"/>
                </a:solidFill>
              </a:rPr>
              <a:t>, </a:t>
            </a:r>
            <a:r>
              <a:rPr b="1" lang="en">
                <a:solidFill>
                  <a:schemeClr val="dk1"/>
                </a:solidFill>
              </a:rPr>
              <a:t>September</a:t>
            </a:r>
            <a:r>
              <a:rPr lang="en">
                <a:solidFill>
                  <a:schemeClr val="dk1"/>
                </a:solidFill>
              </a:rPr>
              <a:t>) are less favorable for view counts.</a:t>
            </a:r>
            <a:endParaRPr>
              <a:solidFill>
                <a:schemeClr val="dk1"/>
              </a:solidFill>
            </a:endParaRPr>
          </a:p>
          <a:p>
            <a:pPr indent="0" lvl="0" marL="0" rtl="0" algn="l">
              <a:lnSpc>
                <a:spcPct val="115000"/>
              </a:lnSpc>
              <a:spcBef>
                <a:spcPts val="1200"/>
              </a:spcBef>
              <a:spcAft>
                <a:spcPts val="0"/>
              </a:spcAft>
              <a:buSzPts val="1400"/>
              <a:buNone/>
            </a:pPr>
            <a:r>
              <a:rPr b="1" lang="en">
                <a:solidFill>
                  <a:schemeClr val="dk1"/>
                </a:solidFill>
              </a:rPr>
              <a:t>Business Implications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Video Creators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Focus on publishing during high-view months (April–June) and utilize concise, engaging titles.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Maximize the number of tags to improve algorithmic visibility.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Advertisers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Target videos in high-performing categories (e.g., Music) and during favorable months for maximum exposure.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Avoid advertising in low-performing categories and months.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t>The model’s performance, while strong, may not account for external factors (e.g., video quality, current trends).</a:t>
            </a:r>
            <a:endParaRPr/>
          </a:p>
          <a:p>
            <a:pPr indent="-298450" lvl="0" marL="457200" rtl="0" algn="l">
              <a:lnSpc>
                <a:spcPct val="115000"/>
              </a:lnSpc>
              <a:spcBef>
                <a:spcPts val="0"/>
              </a:spcBef>
              <a:spcAft>
                <a:spcPts val="0"/>
              </a:spcAft>
              <a:buClr>
                <a:schemeClr val="dk1"/>
              </a:buClr>
              <a:buSzPts val="1100"/>
              <a:buChar char="●"/>
            </a:pPr>
            <a:r>
              <a:rPr lang="en"/>
              <a:t>Categorical predictors like category ID and month may have underlying interactions not captured in this model.</a:t>
            </a:r>
            <a:endParaRPr/>
          </a:p>
          <a:p>
            <a:pPr indent="0" lvl="0" marL="0" rtl="0" algn="l">
              <a:lnSpc>
                <a:spcPct val="100000"/>
              </a:lnSpc>
              <a:spcBef>
                <a:spcPts val="120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Intercept</a:t>
            </a:r>
            <a:r>
              <a:rPr lang="en">
                <a:solidFill>
                  <a:schemeClr val="dk1"/>
                </a:solidFill>
              </a:rPr>
              <a:t>: Baseline odds of a video being popular is </a:t>
            </a:r>
            <a:r>
              <a:rPr b="1" lang="en">
                <a:solidFill>
                  <a:schemeClr val="dk1"/>
                </a:solidFill>
              </a:rPr>
              <a:t>0.63</a:t>
            </a:r>
            <a:r>
              <a:rPr lang="en">
                <a:solidFill>
                  <a:schemeClr val="dk1"/>
                </a:solidFill>
              </a:rPr>
              <a:t> (log-odds = -0.4587) when all predictors are at zero.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Let us look at Significant Predictors (p-value &lt; 0.05):</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Title Words</a:t>
            </a:r>
            <a:r>
              <a:rPr lang="en">
                <a:solidFill>
                  <a:schemeClr val="dk1"/>
                </a:solidFill>
              </a:rPr>
              <a:t>:Coefficient is -0.0552 where as, looking at Odds, Videos with longer titles have slightly lower chances of being popular (Odds=0.946)</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Tag Words</a:t>
            </a:r>
            <a:r>
              <a:rPr lang="en">
                <a:solidFill>
                  <a:schemeClr val="dk1"/>
                </a:solidFill>
              </a:rPr>
              <a:t>:Coefficient is 0.0197 where as, looking at Odds, Videos with more tags are marginally more likely to be popular (Odds=1.02Odds)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 Categories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rgbClr val="FF0000"/>
                </a:solidFill>
              </a:rPr>
              <a:t>Category ID 10 (Music)</a:t>
            </a:r>
            <a:r>
              <a:rPr lang="en">
                <a:solidFill>
                  <a:srgbClr val="FF0000"/>
                </a:solidFill>
              </a:rPr>
              <a:t> increases</a:t>
            </a:r>
            <a:r>
              <a:rPr lang="en">
                <a:solidFill>
                  <a:schemeClr val="dk1"/>
                </a:solidFill>
              </a:rPr>
              <a:t> the likelihood of popularity by 75% (Odds=1.75)</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rgbClr val="FF0000"/>
                </a:solidFill>
              </a:rPr>
              <a:t>Category ID 26 (How-To)</a:t>
            </a:r>
            <a:r>
              <a:rPr lang="en">
                <a:solidFill>
                  <a:srgbClr val="FF0000"/>
                </a:solidFill>
              </a:rPr>
              <a:t> reduces </a:t>
            </a:r>
            <a:r>
              <a:rPr lang="en">
                <a:solidFill>
                  <a:schemeClr val="dk1"/>
                </a:solidFill>
              </a:rPr>
              <a:t>popularity by 40% (Odds=0.59)</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rgbClr val="FF0000"/>
                </a:solidFill>
              </a:rPr>
              <a:t>Category ID 27 (Education)</a:t>
            </a:r>
            <a:r>
              <a:rPr lang="en">
                <a:solidFill>
                  <a:srgbClr val="FF0000"/>
                </a:solidFill>
              </a:rPr>
              <a:t> reduces</a:t>
            </a:r>
            <a:r>
              <a:rPr lang="en">
                <a:solidFill>
                  <a:schemeClr val="dk1"/>
                </a:solidFill>
              </a:rPr>
              <a:t> popularity significantly by 61% (Odds=0.39)</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Publish Month</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Videos published in </a:t>
            </a:r>
            <a:r>
              <a:rPr b="1" lang="en">
                <a:solidFill>
                  <a:schemeClr val="dk1"/>
                </a:solidFill>
              </a:rPr>
              <a:t>May</a:t>
            </a:r>
            <a:r>
              <a:rPr lang="en">
                <a:solidFill>
                  <a:schemeClr val="dk1"/>
                </a:solidFill>
              </a:rPr>
              <a:t> (Odds=5.72) and </a:t>
            </a:r>
            <a:r>
              <a:rPr b="1" lang="en">
                <a:solidFill>
                  <a:schemeClr val="dk1"/>
                </a:solidFill>
              </a:rPr>
              <a:t>June</a:t>
            </a:r>
            <a:r>
              <a:rPr lang="en">
                <a:solidFill>
                  <a:schemeClr val="dk1"/>
                </a:solidFill>
              </a:rPr>
              <a:t> (Odds=5.47) are much more likely to be popular compared to other months.</a:t>
            </a:r>
            <a:endParaRPr>
              <a:solidFill>
                <a:schemeClr val="dk1"/>
              </a:solidFill>
            </a:endParaRPr>
          </a:p>
          <a:p>
            <a:pPr indent="0" lvl="0" marL="0" rtl="0" algn="l">
              <a:lnSpc>
                <a:spcPct val="100000"/>
              </a:lnSpc>
              <a:spcBef>
                <a:spcPts val="120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Overall Model Effectiveness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Accuracy</a:t>
            </a:r>
            <a:r>
              <a:rPr lang="en">
                <a:solidFill>
                  <a:schemeClr val="dk1"/>
                </a:solidFill>
              </a:rPr>
              <a:t>: Training Data is 67.4% and Validation Data is 68.2%. This indicates that the model predicts the class (popular or not popular) correctly for about 2 out of 3 cases in both training and validation sets, demonstrating a consistent performance across datasets.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 Area Under the Curve (AUC)</a:t>
            </a:r>
            <a:r>
              <a:rPr lang="en">
                <a:solidFill>
                  <a:schemeClr val="dk1"/>
                </a:solidFill>
              </a:rPr>
              <a:t>: </a:t>
            </a:r>
            <a:r>
              <a:rPr lang="en">
                <a:solidFill>
                  <a:srgbClr val="FF0000"/>
                </a:solidFill>
              </a:rPr>
              <a:t>Training Data is 0.735 and Validation Data is 0.751</a:t>
            </a:r>
            <a:r>
              <a:rPr lang="en">
                <a:solidFill>
                  <a:schemeClr val="dk1"/>
                </a:solidFill>
              </a:rPr>
              <a:t>. When AUC values between 0.7 and 0.8 indicate that the </a:t>
            </a:r>
            <a:r>
              <a:rPr lang="en">
                <a:solidFill>
                  <a:srgbClr val="FF0000"/>
                </a:solidFill>
              </a:rPr>
              <a:t>model has good discriminatory power in distinguishing popular and non-popular videos</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rgbClr val="FF0000"/>
                </a:solidFill>
              </a:rPr>
              <a:t>High precision of 70.7%(training) &amp; 71.5%(validation) implies that most of the videos the model predicted as popular were indeed popular</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Training: 64.7%</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Validation: 65.4%</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Moderate recall with 64.7% &amp; 65.4%(training &amp; validation) indicates the model successfully identifies a significant portion of actual popular videos but may miss some.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 balanced F1 score, 67.6% &amp; 68.3% suggests the model is effective at predicting popular videos without being overly biased towards false positives or false negatives.</a:t>
            </a:r>
            <a:endParaRPr>
              <a:solidFill>
                <a:schemeClr val="dk1"/>
              </a:solidFill>
            </a:endParaRPr>
          </a:p>
          <a:p>
            <a:pPr indent="0" lvl="0" marL="0" rtl="0" algn="l">
              <a:lnSpc>
                <a:spcPct val="115000"/>
              </a:lnSpc>
              <a:spcBef>
                <a:spcPts val="1200"/>
              </a:spcBef>
              <a:spcAft>
                <a:spcPts val="0"/>
              </a:spcAft>
              <a:buSzPts val="1400"/>
              <a:buNone/>
            </a:pPr>
            <a:r>
              <a:rPr lang="en">
                <a:solidFill>
                  <a:schemeClr val="dk1"/>
                </a:solidFill>
              </a:rPr>
              <a:t>The model performs well, with consistent metrics across training and validation datasets, indicating good generalizability.</a:t>
            </a:r>
            <a:endParaRPr>
              <a:solidFill>
                <a:schemeClr val="dk1"/>
              </a:solidFill>
            </a:endParaRPr>
          </a:p>
          <a:p>
            <a:pPr indent="0" lvl="0" marL="0" rtl="0" algn="l">
              <a:lnSpc>
                <a:spcPct val="115000"/>
              </a:lnSpc>
              <a:spcBef>
                <a:spcPts val="1200"/>
              </a:spcBef>
              <a:spcAft>
                <a:spcPts val="0"/>
              </a:spcAft>
              <a:buSzPts val="1400"/>
              <a:buNone/>
            </a:pPr>
            <a:r>
              <a:rPr lang="en">
                <a:solidFill>
                  <a:schemeClr val="dk1"/>
                </a:solidFill>
              </a:rPr>
              <a:t>High precision and lift values make it effective for applications where correctly identifying popular videos is crucial (e.g., selecting content for advertisement).</a:t>
            </a:r>
            <a:endParaRPr>
              <a:solidFill>
                <a:schemeClr val="dk1"/>
              </a:solidFill>
            </a:endParaRPr>
          </a:p>
          <a:p>
            <a:pPr indent="0" lvl="0" marL="0" rtl="0" algn="l">
              <a:lnSpc>
                <a:spcPct val="115000"/>
              </a:lnSpc>
              <a:spcBef>
                <a:spcPts val="1200"/>
              </a:spcBef>
              <a:spcAft>
                <a:spcPts val="0"/>
              </a:spcAft>
              <a:buSzPts val="1400"/>
              <a:buNone/>
            </a:pPr>
            <a:r>
              <a:rPr lang="en">
                <a:solidFill>
                  <a:schemeClr val="dk1"/>
                </a:solidFill>
              </a:rPr>
              <a:t>Moderate recall suggests some room for improvement in capturing all popular videos.</a:t>
            </a:r>
            <a:endParaRPr>
              <a:solidFill>
                <a:schemeClr val="dk1"/>
              </a:solidFill>
            </a:endParaRPr>
          </a:p>
          <a:p>
            <a:pPr indent="0" lvl="0" marL="0" rtl="0" algn="l">
              <a:lnSpc>
                <a:spcPct val="115000"/>
              </a:lnSpc>
              <a:spcBef>
                <a:spcPts val="1200"/>
              </a:spcBef>
              <a:spcAft>
                <a:spcPts val="0"/>
              </a:spcAft>
              <a:buSzPts val="1400"/>
              <a:buNone/>
            </a:pPr>
            <a:r>
              <a:t/>
            </a:r>
            <a:endParaRPr>
              <a:solidFill>
                <a:schemeClr val="dk1"/>
              </a:solidFill>
            </a:endParaRPr>
          </a:p>
          <a:p>
            <a:pPr indent="0" lvl="0" marL="0" rtl="0" algn="l">
              <a:lnSpc>
                <a:spcPct val="100000"/>
              </a:lnSpc>
              <a:spcBef>
                <a:spcPts val="120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0"/>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0"/>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0"/>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 name="Google Shape;13;p20"/>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29"/>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59" name="Google Shape;59;p29"/>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0" name="Google Shape;60;p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21"/>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9" name="Google Shape;19;p2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 name="Google Shape;20;p2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22"/>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2"/>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5" name="Google Shape;25;p22"/>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22"/>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23"/>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2" name="Google Shape;32;p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24"/>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4"/>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4"/>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24"/>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38" name="Google Shape;38;p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25"/>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1" name="Google Shape;41;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26"/>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4" name="Google Shape;44;p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27"/>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49" name="Google Shape;49;p27"/>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2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1" name="Google Shape;51;p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28"/>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8"/>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8"/>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p19"/>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8" name="Google Shape;8;p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b="1" lang="en" sz="1900">
                <a:latin typeface="Arial"/>
                <a:ea typeface="Arial"/>
                <a:cs typeface="Arial"/>
                <a:sym typeface="Arial"/>
              </a:rPr>
              <a:t>From Views to Value: Leveraging Predictive Models to Decode YouTube Trends and Optimize Advertising Strategies</a:t>
            </a:r>
            <a:endParaRPr b="1" sz="5600">
              <a:latin typeface="Arial"/>
              <a:ea typeface="Arial"/>
              <a:cs typeface="Arial"/>
              <a:sym typeface="Arial"/>
            </a:endParaRPr>
          </a:p>
        </p:txBody>
      </p:sp>
      <p:sp>
        <p:nvSpPr>
          <p:cNvPr id="68" name="Google Shape;68;p1"/>
          <p:cNvSpPr txBox="1"/>
          <p:nvPr>
            <p:ph idx="1" type="subTitle"/>
          </p:nvPr>
        </p:nvSpPr>
        <p:spPr>
          <a:xfrm>
            <a:off x="393192" y="3669689"/>
            <a:ext cx="8222100" cy="132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latin typeface="Arial"/>
                <a:ea typeface="Arial"/>
                <a:cs typeface="Arial"/>
                <a:sym typeface="Arial"/>
              </a:rPr>
              <a:t>Team members -</a:t>
            </a:r>
            <a:endParaRPr sz="2400">
              <a:latin typeface="Arial"/>
              <a:ea typeface="Arial"/>
              <a:cs typeface="Arial"/>
              <a:sym typeface="Arial"/>
            </a:endParaRPr>
          </a:p>
          <a:p>
            <a:pPr indent="-317500" lvl="0" marL="457200" marR="0" rtl="0" algn="l">
              <a:lnSpc>
                <a:spcPct val="100000"/>
              </a:lnSpc>
              <a:spcBef>
                <a:spcPts val="0"/>
              </a:spcBef>
              <a:spcAft>
                <a:spcPts val="0"/>
              </a:spcAft>
              <a:buSzPts val="1400"/>
              <a:buFont typeface="Arial"/>
              <a:buAutoNum type="arabicPeriod"/>
            </a:pPr>
            <a:r>
              <a:rPr lang="en" sz="1400">
                <a:latin typeface="Arial"/>
                <a:ea typeface="Arial"/>
                <a:cs typeface="Arial"/>
                <a:sym typeface="Arial"/>
              </a:rPr>
              <a:t>Austin Serody</a:t>
            </a:r>
            <a:endParaRPr sz="1400">
              <a:latin typeface="Arial"/>
              <a:ea typeface="Arial"/>
              <a:cs typeface="Arial"/>
              <a:sym typeface="Arial"/>
            </a:endParaRPr>
          </a:p>
          <a:p>
            <a:pPr indent="-317500" lvl="0" marL="457200" marR="0" rtl="0" algn="l">
              <a:lnSpc>
                <a:spcPct val="100000"/>
              </a:lnSpc>
              <a:spcBef>
                <a:spcPts val="0"/>
              </a:spcBef>
              <a:spcAft>
                <a:spcPts val="0"/>
              </a:spcAft>
              <a:buSzPts val="1400"/>
              <a:buFont typeface="Arial"/>
              <a:buAutoNum type="arabicPeriod"/>
            </a:pPr>
            <a:r>
              <a:rPr lang="en" sz="1400">
                <a:latin typeface="Arial"/>
                <a:ea typeface="Arial"/>
                <a:cs typeface="Arial"/>
                <a:sym typeface="Arial"/>
              </a:rPr>
              <a:t>Praneeth Reddy</a:t>
            </a:r>
            <a:endParaRPr sz="1400">
              <a:latin typeface="Arial"/>
              <a:ea typeface="Arial"/>
              <a:cs typeface="Arial"/>
              <a:sym typeface="Arial"/>
            </a:endParaRPr>
          </a:p>
          <a:p>
            <a:pPr indent="-317500" lvl="0" marL="457200" marR="0" rtl="0" algn="l">
              <a:lnSpc>
                <a:spcPct val="100000"/>
              </a:lnSpc>
              <a:spcBef>
                <a:spcPts val="0"/>
              </a:spcBef>
              <a:spcAft>
                <a:spcPts val="0"/>
              </a:spcAft>
              <a:buSzPts val="1400"/>
              <a:buFont typeface="Arial"/>
              <a:buAutoNum type="arabicPeriod"/>
            </a:pPr>
            <a:r>
              <a:rPr lang="en" sz="1400">
                <a:latin typeface="Arial"/>
                <a:ea typeface="Arial"/>
                <a:cs typeface="Arial"/>
                <a:sym typeface="Arial"/>
              </a:rPr>
              <a:t>Shiva Praneeth Kodali</a:t>
            </a:r>
            <a:endParaRPr sz="1400">
              <a:latin typeface="Arial"/>
              <a:ea typeface="Arial"/>
              <a:cs typeface="Arial"/>
              <a:sym typeface="Arial"/>
            </a:endParaRPr>
          </a:p>
          <a:p>
            <a:pPr indent="-317500" lvl="0" marL="457200" marR="0" rtl="0" algn="l">
              <a:lnSpc>
                <a:spcPct val="100000"/>
              </a:lnSpc>
              <a:spcBef>
                <a:spcPts val="0"/>
              </a:spcBef>
              <a:spcAft>
                <a:spcPts val="0"/>
              </a:spcAft>
              <a:buSzPts val="1400"/>
              <a:buFont typeface="Arial"/>
              <a:buAutoNum type="arabicPeriod"/>
            </a:pPr>
            <a:r>
              <a:rPr lang="en" sz="1400">
                <a:latin typeface="Arial"/>
                <a:ea typeface="Arial"/>
                <a:cs typeface="Arial"/>
                <a:sym typeface="Arial"/>
              </a:rPr>
              <a:t>Balram Iyengar</a:t>
            </a:r>
            <a:endParaRPr sz="14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ctr">
              <a:lnSpc>
                <a:spcPct val="150000"/>
              </a:lnSpc>
              <a:spcBef>
                <a:spcPts val="0"/>
              </a:spcBef>
              <a:spcAft>
                <a:spcPts val="0"/>
              </a:spcAft>
              <a:buSzPts val="3200"/>
              <a:buNone/>
            </a:pPr>
            <a:r>
              <a:rPr b="1" lang="en">
                <a:latin typeface="Arial"/>
                <a:ea typeface="Arial"/>
                <a:cs typeface="Arial"/>
                <a:sym typeface="Arial"/>
              </a:rPr>
              <a:t>Predictive Models</a:t>
            </a:r>
            <a:endParaRPr>
              <a:latin typeface="Arial"/>
              <a:ea typeface="Arial"/>
              <a:cs typeface="Arial"/>
              <a:sym typeface="Arial"/>
            </a:endParaRPr>
          </a:p>
          <a:p>
            <a:pPr indent="0" lvl="0" marL="0" rtl="0" algn="l">
              <a:lnSpc>
                <a:spcPct val="100000"/>
              </a:lnSpc>
              <a:spcBef>
                <a:spcPts val="0"/>
              </a:spcBef>
              <a:spcAft>
                <a:spcPts val="0"/>
              </a:spcAft>
              <a:buSzPts val="3200"/>
              <a:buNone/>
            </a:pPr>
            <a:r>
              <a:rPr lang="en">
                <a:latin typeface="Arial"/>
                <a:ea typeface="Arial"/>
                <a:cs typeface="Arial"/>
                <a:sym typeface="Arial"/>
              </a:rPr>
              <a:t>Decision Tree</a:t>
            </a:r>
            <a:endParaRPr>
              <a:latin typeface="Arial"/>
              <a:ea typeface="Arial"/>
              <a:cs typeface="Arial"/>
              <a:sym typeface="Arial"/>
            </a:endParaRPr>
          </a:p>
        </p:txBody>
      </p:sp>
      <p:sp>
        <p:nvSpPr>
          <p:cNvPr id="163" name="Google Shape;163;p10"/>
          <p:cNvSpPr txBox="1"/>
          <p:nvPr>
            <p:ph idx="1" type="body"/>
          </p:nvPr>
        </p:nvSpPr>
        <p:spPr>
          <a:xfrm>
            <a:off x="471900" y="1690475"/>
            <a:ext cx="3999900" cy="54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400"/>
              <a:buNone/>
            </a:pPr>
            <a:r>
              <a:rPr lang="en" sz="1600"/>
              <a:t>Full Tree</a:t>
            </a:r>
            <a:endParaRPr sz="1600"/>
          </a:p>
        </p:txBody>
      </p:sp>
      <p:sp>
        <p:nvSpPr>
          <p:cNvPr id="164" name="Google Shape;164;p10"/>
          <p:cNvSpPr txBox="1"/>
          <p:nvPr>
            <p:ph idx="2" type="body"/>
          </p:nvPr>
        </p:nvSpPr>
        <p:spPr>
          <a:xfrm>
            <a:off x="4694250" y="1690475"/>
            <a:ext cx="3999900" cy="54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400"/>
              <a:buNone/>
            </a:pPr>
            <a:r>
              <a:rPr lang="en" sz="1600"/>
              <a:t>Best Tree</a:t>
            </a:r>
            <a:endParaRPr sz="1600"/>
          </a:p>
        </p:txBody>
      </p:sp>
      <p:pic>
        <p:nvPicPr>
          <p:cNvPr id="165" name="Google Shape;165;p10"/>
          <p:cNvPicPr preferRelativeResize="0"/>
          <p:nvPr/>
        </p:nvPicPr>
        <p:blipFill rotWithShape="1">
          <a:blip r:embed="rId3">
            <a:alphaModFix/>
          </a:blip>
          <a:srcRect b="0" l="0" r="0" t="0"/>
          <a:stretch/>
        </p:blipFill>
        <p:spPr>
          <a:xfrm>
            <a:off x="0" y="2090575"/>
            <a:ext cx="4471575" cy="2508450"/>
          </a:xfrm>
          <a:prstGeom prst="rect">
            <a:avLst/>
          </a:prstGeom>
          <a:noFill/>
          <a:ln>
            <a:noFill/>
          </a:ln>
        </p:spPr>
      </p:pic>
      <p:pic>
        <p:nvPicPr>
          <p:cNvPr id="166" name="Google Shape;166;p10"/>
          <p:cNvPicPr preferRelativeResize="0"/>
          <p:nvPr/>
        </p:nvPicPr>
        <p:blipFill rotWithShape="1">
          <a:blip r:embed="rId4">
            <a:alphaModFix/>
          </a:blip>
          <a:srcRect b="0" l="0" r="0" t="0"/>
          <a:stretch/>
        </p:blipFill>
        <p:spPr>
          <a:xfrm>
            <a:off x="4510375" y="2090575"/>
            <a:ext cx="4633625" cy="2508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ctr">
              <a:lnSpc>
                <a:spcPct val="150000"/>
              </a:lnSpc>
              <a:spcBef>
                <a:spcPts val="0"/>
              </a:spcBef>
              <a:spcAft>
                <a:spcPts val="0"/>
              </a:spcAft>
              <a:buSzPts val="3200"/>
              <a:buNone/>
            </a:pPr>
            <a:r>
              <a:rPr b="1" lang="en">
                <a:latin typeface="Arial"/>
                <a:ea typeface="Arial"/>
                <a:cs typeface="Arial"/>
                <a:sym typeface="Arial"/>
              </a:rPr>
              <a:t>Predictive Models</a:t>
            </a:r>
            <a:endParaRPr>
              <a:latin typeface="Arial"/>
              <a:ea typeface="Arial"/>
              <a:cs typeface="Arial"/>
              <a:sym typeface="Arial"/>
            </a:endParaRPr>
          </a:p>
          <a:p>
            <a:pPr indent="0" lvl="0" marL="0" rtl="0" algn="l">
              <a:lnSpc>
                <a:spcPct val="100000"/>
              </a:lnSpc>
              <a:spcBef>
                <a:spcPts val="0"/>
              </a:spcBef>
              <a:spcAft>
                <a:spcPts val="0"/>
              </a:spcAft>
              <a:buSzPts val="3200"/>
              <a:buNone/>
            </a:pPr>
            <a:r>
              <a:rPr lang="en">
                <a:latin typeface="Arial"/>
                <a:ea typeface="Arial"/>
                <a:cs typeface="Arial"/>
                <a:sym typeface="Arial"/>
              </a:rPr>
              <a:t>Decision Tree</a:t>
            </a:r>
            <a:endParaRPr>
              <a:latin typeface="Arial"/>
              <a:ea typeface="Arial"/>
              <a:cs typeface="Arial"/>
              <a:sym typeface="Arial"/>
            </a:endParaRPr>
          </a:p>
        </p:txBody>
      </p:sp>
      <p:pic>
        <p:nvPicPr>
          <p:cNvPr id="172" name="Google Shape;172;p11"/>
          <p:cNvPicPr preferRelativeResize="0"/>
          <p:nvPr/>
        </p:nvPicPr>
        <p:blipFill rotWithShape="1">
          <a:blip r:embed="rId3">
            <a:alphaModFix/>
          </a:blip>
          <a:srcRect b="0" l="0" r="0" t="0"/>
          <a:stretch/>
        </p:blipFill>
        <p:spPr>
          <a:xfrm>
            <a:off x="471901" y="2065800"/>
            <a:ext cx="8088225" cy="2523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ctr">
              <a:lnSpc>
                <a:spcPct val="150000"/>
              </a:lnSpc>
              <a:spcBef>
                <a:spcPts val="0"/>
              </a:spcBef>
              <a:spcAft>
                <a:spcPts val="0"/>
              </a:spcAft>
              <a:buSzPts val="3200"/>
              <a:buNone/>
            </a:pPr>
            <a:r>
              <a:rPr b="1" lang="en">
                <a:latin typeface="Arial"/>
                <a:ea typeface="Arial"/>
                <a:cs typeface="Arial"/>
                <a:sym typeface="Arial"/>
              </a:rPr>
              <a:t>Predictive Models</a:t>
            </a:r>
            <a:endParaRPr>
              <a:latin typeface="Arial"/>
              <a:ea typeface="Arial"/>
              <a:cs typeface="Arial"/>
              <a:sym typeface="Arial"/>
            </a:endParaRPr>
          </a:p>
          <a:p>
            <a:pPr indent="0" lvl="0" marL="0" rtl="0" algn="l">
              <a:lnSpc>
                <a:spcPct val="100000"/>
              </a:lnSpc>
              <a:spcBef>
                <a:spcPts val="0"/>
              </a:spcBef>
              <a:spcAft>
                <a:spcPts val="0"/>
              </a:spcAft>
              <a:buSzPts val="3200"/>
              <a:buNone/>
            </a:pPr>
            <a:r>
              <a:rPr lang="en">
                <a:latin typeface="Arial"/>
                <a:ea typeface="Arial"/>
                <a:cs typeface="Arial"/>
                <a:sym typeface="Arial"/>
              </a:rPr>
              <a:t>Decision Tree</a:t>
            </a:r>
            <a:endParaRPr>
              <a:latin typeface="Arial"/>
              <a:ea typeface="Arial"/>
              <a:cs typeface="Arial"/>
              <a:sym typeface="Arial"/>
            </a:endParaRPr>
          </a:p>
        </p:txBody>
      </p:sp>
      <p:grpSp>
        <p:nvGrpSpPr>
          <p:cNvPr id="178" name="Google Shape;178;p12"/>
          <p:cNvGrpSpPr/>
          <p:nvPr/>
        </p:nvGrpSpPr>
        <p:grpSpPr>
          <a:xfrm>
            <a:off x="471900" y="1750084"/>
            <a:ext cx="8258848" cy="2833491"/>
            <a:chOff x="471900" y="1750084"/>
            <a:chExt cx="8258848" cy="2833491"/>
          </a:xfrm>
        </p:grpSpPr>
        <p:pic>
          <p:nvPicPr>
            <p:cNvPr id="179" name="Google Shape;179;p12"/>
            <p:cNvPicPr preferRelativeResize="0"/>
            <p:nvPr/>
          </p:nvPicPr>
          <p:blipFill rotWithShape="1">
            <a:blip r:embed="rId3">
              <a:alphaModFix/>
            </a:blip>
            <a:srcRect b="0" l="0" r="0" t="0"/>
            <a:stretch/>
          </p:blipFill>
          <p:spPr>
            <a:xfrm>
              <a:off x="471900" y="1750084"/>
              <a:ext cx="2615530" cy="2833491"/>
            </a:xfrm>
            <a:prstGeom prst="rect">
              <a:avLst/>
            </a:prstGeom>
            <a:noFill/>
            <a:ln>
              <a:noFill/>
            </a:ln>
          </p:spPr>
        </p:pic>
        <p:pic>
          <p:nvPicPr>
            <p:cNvPr id="180" name="Google Shape;180;p12"/>
            <p:cNvPicPr preferRelativeResize="0"/>
            <p:nvPr/>
          </p:nvPicPr>
          <p:blipFill rotWithShape="1">
            <a:blip r:embed="rId4">
              <a:alphaModFix/>
            </a:blip>
            <a:srcRect b="0" l="0" r="0" t="0"/>
            <a:stretch/>
          </p:blipFill>
          <p:spPr>
            <a:xfrm>
              <a:off x="3262675" y="1750084"/>
              <a:ext cx="2640549" cy="2833491"/>
            </a:xfrm>
            <a:prstGeom prst="rect">
              <a:avLst/>
            </a:prstGeom>
            <a:noFill/>
            <a:ln>
              <a:noFill/>
            </a:ln>
          </p:spPr>
        </p:pic>
        <p:pic>
          <p:nvPicPr>
            <p:cNvPr id="181" name="Google Shape;181;p12"/>
            <p:cNvPicPr preferRelativeResize="0"/>
            <p:nvPr/>
          </p:nvPicPr>
          <p:blipFill rotWithShape="1">
            <a:blip r:embed="rId5">
              <a:alphaModFix/>
            </a:blip>
            <a:srcRect b="0" l="0" r="0" t="0"/>
            <a:stretch/>
          </p:blipFill>
          <p:spPr>
            <a:xfrm>
              <a:off x="6078469" y="1750084"/>
              <a:ext cx="2652279" cy="2833491"/>
            </a:xfrm>
            <a:prstGeom prst="rect">
              <a:avLst/>
            </a:prstGeom>
            <a:noFill/>
            <a:ln>
              <a:noFill/>
            </a:ln>
          </p:spPr>
        </p:pic>
      </p:grpSp>
      <p:sp>
        <p:nvSpPr>
          <p:cNvPr id="182" name="Google Shape;182;p12"/>
          <p:cNvSpPr txBox="1"/>
          <p:nvPr/>
        </p:nvSpPr>
        <p:spPr>
          <a:xfrm>
            <a:off x="1165554" y="4673345"/>
            <a:ext cx="122822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Training data</a:t>
            </a:r>
            <a:endParaRPr/>
          </a:p>
        </p:txBody>
      </p:sp>
      <p:sp>
        <p:nvSpPr>
          <p:cNvPr id="183" name="Google Shape;183;p12"/>
          <p:cNvSpPr txBox="1"/>
          <p:nvPr/>
        </p:nvSpPr>
        <p:spPr>
          <a:xfrm>
            <a:off x="3898307" y="4673345"/>
            <a:ext cx="1369286"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Validation data</a:t>
            </a:r>
            <a:endParaRPr/>
          </a:p>
        </p:txBody>
      </p:sp>
      <p:sp>
        <p:nvSpPr>
          <p:cNvPr id="184" name="Google Shape;184;p12"/>
          <p:cNvSpPr txBox="1"/>
          <p:nvPr/>
        </p:nvSpPr>
        <p:spPr>
          <a:xfrm>
            <a:off x="6939577" y="4673345"/>
            <a:ext cx="93006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Test data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ctr">
              <a:lnSpc>
                <a:spcPct val="150000"/>
              </a:lnSpc>
              <a:spcBef>
                <a:spcPts val="0"/>
              </a:spcBef>
              <a:spcAft>
                <a:spcPts val="0"/>
              </a:spcAft>
              <a:buSzPts val="3200"/>
              <a:buNone/>
            </a:pPr>
            <a:r>
              <a:rPr b="1" lang="en">
                <a:latin typeface="Arial"/>
                <a:ea typeface="Arial"/>
                <a:cs typeface="Arial"/>
                <a:sym typeface="Arial"/>
              </a:rPr>
              <a:t>Predictive Model</a:t>
            </a:r>
            <a:endParaRPr>
              <a:latin typeface="Arial"/>
              <a:ea typeface="Arial"/>
              <a:cs typeface="Arial"/>
              <a:sym typeface="Arial"/>
            </a:endParaRPr>
          </a:p>
          <a:p>
            <a:pPr indent="0" lvl="0" marL="0" rtl="0" algn="l">
              <a:lnSpc>
                <a:spcPct val="100000"/>
              </a:lnSpc>
              <a:spcBef>
                <a:spcPts val="0"/>
              </a:spcBef>
              <a:spcAft>
                <a:spcPts val="0"/>
              </a:spcAft>
              <a:buSzPts val="3200"/>
              <a:buNone/>
            </a:pPr>
            <a:r>
              <a:rPr lang="en">
                <a:latin typeface="Arial"/>
                <a:ea typeface="Arial"/>
                <a:cs typeface="Arial"/>
                <a:sym typeface="Arial"/>
              </a:rPr>
              <a:t>Classification - Neural Network</a:t>
            </a:r>
            <a:endParaRPr>
              <a:latin typeface="Arial"/>
              <a:ea typeface="Arial"/>
              <a:cs typeface="Arial"/>
              <a:sym typeface="Arial"/>
            </a:endParaRPr>
          </a:p>
        </p:txBody>
      </p:sp>
      <p:pic>
        <p:nvPicPr>
          <p:cNvPr id="190" name="Google Shape;190;p13"/>
          <p:cNvPicPr preferRelativeResize="0"/>
          <p:nvPr/>
        </p:nvPicPr>
        <p:blipFill rotWithShape="1">
          <a:blip r:embed="rId3">
            <a:alphaModFix/>
          </a:blip>
          <a:srcRect b="0" l="0" r="0" t="0"/>
          <a:stretch/>
        </p:blipFill>
        <p:spPr>
          <a:xfrm>
            <a:off x="471900" y="1970831"/>
            <a:ext cx="3162300" cy="762000"/>
          </a:xfrm>
          <a:prstGeom prst="rect">
            <a:avLst/>
          </a:prstGeom>
          <a:noFill/>
          <a:ln>
            <a:noFill/>
          </a:ln>
        </p:spPr>
      </p:pic>
      <p:pic>
        <p:nvPicPr>
          <p:cNvPr id="191" name="Google Shape;191;p13"/>
          <p:cNvPicPr preferRelativeResize="0"/>
          <p:nvPr/>
        </p:nvPicPr>
        <p:blipFill rotWithShape="1">
          <a:blip r:embed="rId4">
            <a:alphaModFix/>
          </a:blip>
          <a:srcRect b="0" l="0" r="0" t="0"/>
          <a:stretch/>
        </p:blipFill>
        <p:spPr>
          <a:xfrm>
            <a:off x="471900" y="3197237"/>
            <a:ext cx="4008120" cy="944880"/>
          </a:xfrm>
          <a:prstGeom prst="rect">
            <a:avLst/>
          </a:prstGeom>
          <a:noFill/>
          <a:ln>
            <a:noFill/>
          </a:ln>
        </p:spPr>
      </p:pic>
      <p:pic>
        <p:nvPicPr>
          <p:cNvPr id="192" name="Google Shape;192;p13"/>
          <p:cNvPicPr preferRelativeResize="0"/>
          <p:nvPr/>
        </p:nvPicPr>
        <p:blipFill rotWithShape="1">
          <a:blip r:embed="rId5">
            <a:alphaModFix/>
          </a:blip>
          <a:srcRect b="0" l="0" r="0" t="0"/>
          <a:stretch/>
        </p:blipFill>
        <p:spPr>
          <a:xfrm>
            <a:off x="5509801" y="1971498"/>
            <a:ext cx="2198938" cy="21899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ctr">
              <a:lnSpc>
                <a:spcPct val="150000"/>
              </a:lnSpc>
              <a:spcBef>
                <a:spcPts val="0"/>
              </a:spcBef>
              <a:spcAft>
                <a:spcPts val="0"/>
              </a:spcAft>
              <a:buSzPts val="3200"/>
              <a:buNone/>
            </a:pPr>
            <a:r>
              <a:rPr b="1" lang="en">
                <a:latin typeface="Arial"/>
                <a:ea typeface="Arial"/>
                <a:cs typeface="Arial"/>
                <a:sym typeface="Arial"/>
              </a:rPr>
              <a:t>Predictive Model</a:t>
            </a:r>
            <a:endParaRPr>
              <a:latin typeface="Arial"/>
              <a:ea typeface="Arial"/>
              <a:cs typeface="Arial"/>
              <a:sym typeface="Arial"/>
            </a:endParaRPr>
          </a:p>
          <a:p>
            <a:pPr indent="0" lvl="0" marL="0" rtl="0" algn="l">
              <a:lnSpc>
                <a:spcPct val="100000"/>
              </a:lnSpc>
              <a:spcBef>
                <a:spcPts val="0"/>
              </a:spcBef>
              <a:spcAft>
                <a:spcPts val="0"/>
              </a:spcAft>
              <a:buSzPts val="3200"/>
              <a:buNone/>
            </a:pPr>
            <a:r>
              <a:rPr lang="en">
                <a:latin typeface="Arial"/>
                <a:ea typeface="Arial"/>
                <a:cs typeface="Arial"/>
                <a:sym typeface="Arial"/>
              </a:rPr>
              <a:t>Classification - Neural Network</a:t>
            </a:r>
            <a:endParaRPr>
              <a:latin typeface="Arial"/>
              <a:ea typeface="Arial"/>
              <a:cs typeface="Arial"/>
              <a:sym typeface="Arial"/>
            </a:endParaRPr>
          </a:p>
        </p:txBody>
      </p:sp>
      <p:pic>
        <p:nvPicPr>
          <p:cNvPr id="198" name="Google Shape;198;p14"/>
          <p:cNvPicPr preferRelativeResize="0"/>
          <p:nvPr/>
        </p:nvPicPr>
        <p:blipFill rotWithShape="1">
          <a:blip r:embed="rId3">
            <a:alphaModFix/>
          </a:blip>
          <a:srcRect b="0" l="0" r="0" t="0"/>
          <a:stretch/>
        </p:blipFill>
        <p:spPr>
          <a:xfrm>
            <a:off x="1349723" y="1737128"/>
            <a:ext cx="2750566" cy="2927470"/>
          </a:xfrm>
          <a:prstGeom prst="rect">
            <a:avLst/>
          </a:prstGeom>
          <a:noFill/>
          <a:ln>
            <a:noFill/>
          </a:ln>
        </p:spPr>
      </p:pic>
      <p:pic>
        <p:nvPicPr>
          <p:cNvPr id="199" name="Google Shape;199;p14"/>
          <p:cNvPicPr preferRelativeResize="0"/>
          <p:nvPr/>
        </p:nvPicPr>
        <p:blipFill rotWithShape="1">
          <a:blip r:embed="rId4">
            <a:alphaModFix/>
          </a:blip>
          <a:srcRect b="0" l="0" r="0" t="0"/>
          <a:stretch/>
        </p:blipFill>
        <p:spPr>
          <a:xfrm>
            <a:off x="4849335" y="1737127"/>
            <a:ext cx="2719170" cy="2927471"/>
          </a:xfrm>
          <a:prstGeom prst="rect">
            <a:avLst/>
          </a:prstGeom>
          <a:noFill/>
          <a:ln>
            <a:noFill/>
          </a:ln>
        </p:spPr>
      </p:pic>
      <p:sp>
        <p:nvSpPr>
          <p:cNvPr id="200" name="Google Shape;200;p14"/>
          <p:cNvSpPr txBox="1"/>
          <p:nvPr/>
        </p:nvSpPr>
        <p:spPr>
          <a:xfrm>
            <a:off x="2225084" y="4695903"/>
            <a:ext cx="122822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Training data</a:t>
            </a:r>
            <a:endParaRPr/>
          </a:p>
        </p:txBody>
      </p:sp>
      <p:sp>
        <p:nvSpPr>
          <p:cNvPr id="201" name="Google Shape;201;p14"/>
          <p:cNvSpPr txBox="1"/>
          <p:nvPr/>
        </p:nvSpPr>
        <p:spPr>
          <a:xfrm>
            <a:off x="5637164" y="4695903"/>
            <a:ext cx="1369286"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Validation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ctr">
              <a:lnSpc>
                <a:spcPct val="150000"/>
              </a:lnSpc>
              <a:spcBef>
                <a:spcPts val="0"/>
              </a:spcBef>
              <a:spcAft>
                <a:spcPts val="0"/>
              </a:spcAft>
              <a:buSzPts val="3200"/>
              <a:buNone/>
            </a:pPr>
            <a:r>
              <a:rPr b="1" lang="en">
                <a:latin typeface="Arial"/>
                <a:ea typeface="Arial"/>
                <a:cs typeface="Arial"/>
                <a:sym typeface="Arial"/>
              </a:rPr>
              <a:t>Predictive Model</a:t>
            </a:r>
            <a:endParaRPr>
              <a:latin typeface="Arial"/>
              <a:ea typeface="Arial"/>
              <a:cs typeface="Arial"/>
              <a:sym typeface="Arial"/>
            </a:endParaRPr>
          </a:p>
          <a:p>
            <a:pPr indent="0" lvl="0" marL="0" rtl="0" algn="l">
              <a:lnSpc>
                <a:spcPct val="100000"/>
              </a:lnSpc>
              <a:spcBef>
                <a:spcPts val="0"/>
              </a:spcBef>
              <a:spcAft>
                <a:spcPts val="0"/>
              </a:spcAft>
              <a:buSzPts val="3200"/>
              <a:buNone/>
            </a:pPr>
            <a:r>
              <a:rPr lang="en">
                <a:latin typeface="Arial"/>
                <a:ea typeface="Arial"/>
                <a:cs typeface="Arial"/>
                <a:sym typeface="Arial"/>
              </a:rPr>
              <a:t>Prediction - Neural Network</a:t>
            </a:r>
            <a:endParaRPr>
              <a:latin typeface="Arial"/>
              <a:ea typeface="Arial"/>
              <a:cs typeface="Arial"/>
              <a:sym typeface="Arial"/>
            </a:endParaRPr>
          </a:p>
        </p:txBody>
      </p:sp>
      <p:pic>
        <p:nvPicPr>
          <p:cNvPr id="207" name="Google Shape;207;p15"/>
          <p:cNvPicPr preferRelativeResize="0"/>
          <p:nvPr/>
        </p:nvPicPr>
        <p:blipFill rotWithShape="1">
          <a:blip r:embed="rId3">
            <a:alphaModFix/>
          </a:blip>
          <a:srcRect b="0" l="0" r="0" t="0"/>
          <a:stretch/>
        </p:blipFill>
        <p:spPr>
          <a:xfrm>
            <a:off x="75235" y="1868485"/>
            <a:ext cx="8993529" cy="1190479"/>
          </a:xfrm>
          <a:prstGeom prst="rect">
            <a:avLst/>
          </a:prstGeom>
          <a:noFill/>
          <a:ln>
            <a:noFill/>
          </a:ln>
        </p:spPr>
      </p:pic>
      <p:pic>
        <p:nvPicPr>
          <p:cNvPr id="208" name="Google Shape;208;p15"/>
          <p:cNvPicPr preferRelativeResize="0"/>
          <p:nvPr/>
        </p:nvPicPr>
        <p:blipFill rotWithShape="1">
          <a:blip r:embed="rId4">
            <a:alphaModFix/>
          </a:blip>
          <a:srcRect b="0" l="0" r="0" t="0"/>
          <a:stretch/>
        </p:blipFill>
        <p:spPr>
          <a:xfrm>
            <a:off x="86185" y="3182417"/>
            <a:ext cx="8993529" cy="724117"/>
          </a:xfrm>
          <a:prstGeom prst="rect">
            <a:avLst/>
          </a:prstGeom>
          <a:noFill/>
          <a:ln>
            <a:noFill/>
          </a:ln>
        </p:spPr>
      </p:pic>
      <p:pic>
        <p:nvPicPr>
          <p:cNvPr id="209" name="Google Shape;209;p15"/>
          <p:cNvPicPr preferRelativeResize="0"/>
          <p:nvPr/>
        </p:nvPicPr>
        <p:blipFill rotWithShape="1">
          <a:blip r:embed="rId5">
            <a:alphaModFix/>
          </a:blip>
          <a:srcRect b="0" l="0" r="0" t="0"/>
          <a:stretch/>
        </p:blipFill>
        <p:spPr>
          <a:xfrm>
            <a:off x="2827019" y="4115215"/>
            <a:ext cx="3489960" cy="5791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31c3f7eec8f_3_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31c3f7eec8f_3_1"/>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31c3f7eec8f_3_1"/>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g31c3f7eec8f_3_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31c3f7eec8f_3_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31c3f7eec8f_3_8"/>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31c3f7eec8f_3_8"/>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g31c3f7eec8f_3_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Arial"/>
                <a:ea typeface="Arial"/>
                <a:cs typeface="Arial"/>
                <a:sym typeface="Arial"/>
              </a:rPr>
              <a:t>Final Models</a:t>
            </a:r>
            <a:endParaRPr>
              <a:latin typeface="Arial"/>
              <a:ea typeface="Arial"/>
              <a:cs typeface="Arial"/>
              <a:sym typeface="Arial"/>
            </a:endParaRPr>
          </a:p>
        </p:txBody>
      </p:sp>
      <p:sp>
        <p:nvSpPr>
          <p:cNvPr id="231" name="Google Shape;231;p16"/>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400"/>
              <a:buNone/>
            </a:pPr>
            <a:r>
              <a:rPr lang="en" sz="1600">
                <a:solidFill>
                  <a:srgbClr val="080808"/>
                </a:solidFill>
                <a:latin typeface="Arial"/>
                <a:ea typeface="Arial"/>
                <a:cs typeface="Arial"/>
                <a:sym typeface="Arial"/>
              </a:rPr>
              <a:t>Classifying video as popular:</a:t>
            </a:r>
            <a:endParaRPr sz="1600">
              <a:solidFill>
                <a:srgbClr val="080808"/>
              </a:solidFill>
              <a:latin typeface="Arial"/>
              <a:ea typeface="Arial"/>
              <a:cs typeface="Arial"/>
              <a:sym typeface="Arial"/>
            </a:endParaRPr>
          </a:p>
          <a:p>
            <a:pPr indent="-330200" lvl="0" marL="457200" rtl="0" algn="l">
              <a:lnSpc>
                <a:spcPct val="115000"/>
              </a:lnSpc>
              <a:spcBef>
                <a:spcPts val="1600"/>
              </a:spcBef>
              <a:spcAft>
                <a:spcPts val="0"/>
              </a:spcAft>
              <a:buClr>
                <a:srgbClr val="080808"/>
              </a:buClr>
              <a:buSzPts val="1600"/>
              <a:buFont typeface="Arial"/>
              <a:buChar char="-"/>
            </a:pPr>
            <a:r>
              <a:rPr lang="en" sz="1600">
                <a:solidFill>
                  <a:srgbClr val="080808"/>
                </a:solidFill>
                <a:latin typeface="Arial"/>
                <a:ea typeface="Arial"/>
                <a:cs typeface="Arial"/>
                <a:sym typeface="Arial"/>
              </a:rPr>
              <a:t>Logistic Regression</a:t>
            </a:r>
            <a:endParaRPr sz="1600">
              <a:solidFill>
                <a:srgbClr val="080808"/>
              </a:solidFill>
              <a:latin typeface="Arial"/>
              <a:ea typeface="Arial"/>
              <a:cs typeface="Arial"/>
              <a:sym typeface="Arial"/>
            </a:endParaRPr>
          </a:p>
          <a:p>
            <a:pPr indent="-330200" lvl="0" marL="457200" rtl="0" algn="l">
              <a:lnSpc>
                <a:spcPct val="115000"/>
              </a:lnSpc>
              <a:spcBef>
                <a:spcPts val="0"/>
              </a:spcBef>
              <a:spcAft>
                <a:spcPts val="0"/>
              </a:spcAft>
              <a:buClr>
                <a:srgbClr val="080808"/>
              </a:buClr>
              <a:buSzPts val="1600"/>
              <a:buFont typeface="Arial"/>
              <a:buChar char="-"/>
            </a:pPr>
            <a:r>
              <a:rPr lang="en" sz="1600">
                <a:solidFill>
                  <a:srgbClr val="080808"/>
                </a:solidFill>
                <a:latin typeface="Arial"/>
                <a:ea typeface="Arial"/>
                <a:cs typeface="Arial"/>
                <a:sym typeface="Arial"/>
              </a:rPr>
              <a:t>Decision Tree</a:t>
            </a:r>
            <a:endParaRPr sz="1600">
              <a:solidFill>
                <a:srgbClr val="080808"/>
              </a:solidFill>
              <a:latin typeface="Arial"/>
              <a:ea typeface="Arial"/>
              <a:cs typeface="Arial"/>
              <a:sym typeface="Arial"/>
            </a:endParaRPr>
          </a:p>
        </p:txBody>
      </p:sp>
      <p:sp>
        <p:nvSpPr>
          <p:cNvPr id="232" name="Google Shape;232;p16"/>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400"/>
              <a:buNone/>
            </a:pPr>
            <a:r>
              <a:rPr lang="en" sz="1600">
                <a:solidFill>
                  <a:srgbClr val="080808"/>
                </a:solidFill>
                <a:latin typeface="Arial"/>
                <a:ea typeface="Arial"/>
                <a:cs typeface="Arial"/>
                <a:sym typeface="Arial"/>
              </a:rPr>
              <a:t>Predicting video view count:</a:t>
            </a:r>
            <a:endParaRPr sz="1600">
              <a:solidFill>
                <a:srgbClr val="080808"/>
              </a:solidFill>
              <a:latin typeface="Arial"/>
              <a:ea typeface="Arial"/>
              <a:cs typeface="Arial"/>
              <a:sym typeface="Arial"/>
            </a:endParaRPr>
          </a:p>
          <a:p>
            <a:pPr indent="-330200" lvl="0" marL="457200" rtl="0" algn="l">
              <a:lnSpc>
                <a:spcPct val="115000"/>
              </a:lnSpc>
              <a:spcBef>
                <a:spcPts val="1600"/>
              </a:spcBef>
              <a:spcAft>
                <a:spcPts val="0"/>
              </a:spcAft>
              <a:buClr>
                <a:srgbClr val="080808"/>
              </a:buClr>
              <a:buSzPts val="1600"/>
              <a:buFont typeface="Arial"/>
              <a:buChar char="-"/>
            </a:pPr>
            <a:r>
              <a:rPr lang="en" sz="1600">
                <a:solidFill>
                  <a:srgbClr val="080808"/>
                </a:solidFill>
                <a:latin typeface="Arial"/>
                <a:ea typeface="Arial"/>
                <a:cs typeface="Arial"/>
                <a:sym typeface="Arial"/>
              </a:rPr>
              <a:t>Linear Regression</a:t>
            </a:r>
            <a:endParaRPr sz="1600">
              <a:solidFill>
                <a:srgbClr val="080808"/>
              </a:solidFill>
              <a:latin typeface="Arial"/>
              <a:ea typeface="Arial"/>
              <a:cs typeface="Arial"/>
              <a:sym typeface="Arial"/>
            </a:endParaRPr>
          </a:p>
          <a:p>
            <a:pPr indent="-330200" lvl="0" marL="457200" rtl="0" algn="l">
              <a:lnSpc>
                <a:spcPct val="115000"/>
              </a:lnSpc>
              <a:spcBef>
                <a:spcPts val="0"/>
              </a:spcBef>
              <a:spcAft>
                <a:spcPts val="0"/>
              </a:spcAft>
              <a:buClr>
                <a:srgbClr val="080808"/>
              </a:buClr>
              <a:buSzPts val="1600"/>
              <a:buFont typeface="Arial"/>
              <a:buChar char="-"/>
            </a:pPr>
            <a:r>
              <a:rPr lang="en" sz="1600">
                <a:solidFill>
                  <a:srgbClr val="080808"/>
                </a:solidFill>
                <a:latin typeface="Arial"/>
                <a:ea typeface="Arial"/>
                <a:cs typeface="Arial"/>
                <a:sym typeface="Arial"/>
              </a:rPr>
              <a:t>Neural Network</a:t>
            </a:r>
            <a:endParaRPr sz="1600">
              <a:solidFill>
                <a:srgbClr val="080808"/>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latin typeface="Arial"/>
                <a:ea typeface="Arial"/>
                <a:cs typeface="Arial"/>
                <a:sym typeface="Arial"/>
              </a:rPr>
              <a:t>Conclusion</a:t>
            </a:r>
            <a:endParaRPr/>
          </a:p>
        </p:txBody>
      </p:sp>
      <p:sp>
        <p:nvSpPr>
          <p:cNvPr id="238" name="Google Shape;238;p17"/>
          <p:cNvSpPr txBox="1"/>
          <p:nvPr/>
        </p:nvSpPr>
        <p:spPr>
          <a:xfrm>
            <a:off x="460950" y="1004850"/>
            <a:ext cx="8222100" cy="3133800"/>
          </a:xfrm>
          <a:prstGeom prst="rect">
            <a:avLst/>
          </a:prstGeom>
          <a:noFill/>
          <a:ln>
            <a:noFill/>
          </a:ln>
        </p:spPr>
        <p:txBody>
          <a:bodyPr anchorCtr="0" anchor="t" bIns="91425" lIns="91425" spcFirstLastPara="1" rIns="91425" wrap="square" tIns="91425">
            <a:noAutofit/>
          </a:bodyPr>
          <a:lstStyle/>
          <a:p>
            <a:pPr indent="-327025" lvl="0" marL="457200" marR="0" rtl="0" algn="l">
              <a:lnSpc>
                <a:spcPct val="100000"/>
              </a:lnSpc>
              <a:spcBef>
                <a:spcPts val="0"/>
              </a:spcBef>
              <a:spcAft>
                <a:spcPts val="0"/>
              </a:spcAft>
              <a:buClr>
                <a:srgbClr val="000000"/>
              </a:buClr>
              <a:buSzPts val="1550"/>
              <a:buFont typeface="Times New Roman"/>
              <a:buAutoNum type="arabicPeriod"/>
            </a:pPr>
            <a:r>
              <a:rPr b="0" i="0" lang="en" sz="1600" u="none" cap="none" strike="noStrike">
                <a:solidFill>
                  <a:srgbClr val="000000"/>
                </a:solidFill>
                <a:latin typeface="Arial"/>
                <a:ea typeface="Arial"/>
                <a:cs typeface="Arial"/>
                <a:sym typeface="Arial"/>
              </a:rPr>
              <a:t>What factors affect how popular a YouTube video can be in the USA?</a:t>
            </a:r>
            <a:endParaRPr/>
          </a:p>
          <a:p>
            <a:pPr indent="-298450" lvl="1" marL="914400" marR="0" rtl="0" algn="l">
              <a:lnSpc>
                <a:spcPct val="100000"/>
              </a:lnSpc>
              <a:spcBef>
                <a:spcPts val="0"/>
              </a:spcBef>
              <a:spcAft>
                <a:spcPts val="0"/>
              </a:spcAft>
              <a:buClr>
                <a:srgbClr val="000000"/>
              </a:buClr>
              <a:buSzPts val="1100"/>
              <a:buFont typeface="Arial"/>
              <a:buAutoNum type="alphaLcPeriod"/>
            </a:pPr>
            <a:r>
              <a:rPr b="0" i="0" lang="en" sz="1600" u="none" cap="none" strike="noStrike">
                <a:solidFill>
                  <a:srgbClr val="000000"/>
                </a:solidFill>
                <a:latin typeface="Arial"/>
                <a:ea typeface="Arial"/>
                <a:cs typeface="Arial"/>
                <a:sym typeface="Arial"/>
              </a:rPr>
              <a:t>Published month, category, tags, title words</a:t>
            </a:r>
            <a:endParaRPr b="0" i="0" sz="1600" u="none" cap="none" strike="noStrike">
              <a:solidFill>
                <a:srgbClr val="000000"/>
              </a:solidFill>
              <a:latin typeface="Arial"/>
              <a:ea typeface="Arial"/>
              <a:cs typeface="Arial"/>
              <a:sym typeface="Arial"/>
            </a:endParaRPr>
          </a:p>
          <a:p>
            <a:pPr indent="-327025" lvl="0" marL="457200" marR="0" rtl="0" algn="l">
              <a:lnSpc>
                <a:spcPct val="100000"/>
              </a:lnSpc>
              <a:spcBef>
                <a:spcPts val="0"/>
              </a:spcBef>
              <a:spcAft>
                <a:spcPts val="0"/>
              </a:spcAft>
              <a:buClr>
                <a:srgbClr val="000000"/>
              </a:buClr>
              <a:buSzPts val="1550"/>
              <a:buFont typeface="Times New Roman"/>
              <a:buAutoNum type="arabicPeriod"/>
            </a:pPr>
            <a:r>
              <a:rPr b="0" i="0" lang="en" sz="1600" u="none" cap="none" strike="noStrike">
                <a:solidFill>
                  <a:srgbClr val="000000"/>
                </a:solidFill>
                <a:latin typeface="Arial"/>
                <a:ea typeface="Arial"/>
                <a:cs typeface="Arial"/>
                <a:sym typeface="Arial"/>
              </a:rPr>
              <a:t>Which categories have the most views that could be used for advertising?</a:t>
            </a:r>
            <a:endParaRPr/>
          </a:p>
          <a:p>
            <a:pPr indent="-327025" lvl="1" marL="914400" marR="0" rtl="0" algn="l">
              <a:lnSpc>
                <a:spcPct val="100000"/>
              </a:lnSpc>
              <a:spcBef>
                <a:spcPts val="0"/>
              </a:spcBef>
              <a:spcAft>
                <a:spcPts val="0"/>
              </a:spcAft>
              <a:buClr>
                <a:srgbClr val="000000"/>
              </a:buClr>
              <a:buSzPts val="1550"/>
              <a:buFont typeface="Times New Roman"/>
              <a:buAutoNum type="alphaLcPeriod"/>
            </a:pPr>
            <a:r>
              <a:rPr b="0" i="0" lang="en" sz="1600" u="none" cap="none" strike="noStrike">
                <a:solidFill>
                  <a:srgbClr val="000000"/>
                </a:solidFill>
                <a:latin typeface="Arial"/>
                <a:ea typeface="Arial"/>
                <a:cs typeface="Arial"/>
                <a:sym typeface="Arial"/>
              </a:rPr>
              <a:t>Music, film, gaming, travel &amp; events, comedy</a:t>
            </a:r>
            <a:endParaRPr/>
          </a:p>
          <a:p>
            <a:pPr indent="-327025" lvl="0" marL="457200" marR="0" rtl="0" algn="l">
              <a:lnSpc>
                <a:spcPct val="100000"/>
              </a:lnSpc>
              <a:spcBef>
                <a:spcPts val="0"/>
              </a:spcBef>
              <a:spcAft>
                <a:spcPts val="0"/>
              </a:spcAft>
              <a:buClr>
                <a:srgbClr val="000000"/>
              </a:buClr>
              <a:buSzPts val="1550"/>
              <a:buFont typeface="Times New Roman"/>
              <a:buAutoNum type="arabicPeriod"/>
            </a:pPr>
            <a:r>
              <a:rPr b="0" i="0" lang="en" sz="1600" u="none" cap="none" strike="noStrike">
                <a:solidFill>
                  <a:srgbClr val="000000"/>
                </a:solidFill>
                <a:latin typeface="Arial"/>
                <a:ea typeface="Arial"/>
                <a:cs typeface="Arial"/>
                <a:sym typeface="Arial"/>
              </a:rPr>
              <a:t>What strategy can an advertiser use to pick a type of YouTube video to </a:t>
            </a:r>
            <a:endParaRPr/>
          </a:p>
          <a:p>
            <a:pPr indent="0" lvl="0" marL="45720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advertise their product on?</a:t>
            </a:r>
            <a:endParaRPr/>
          </a:p>
          <a:p>
            <a:pPr indent="-327025" lvl="1" marL="914400" marR="0" rtl="0" algn="l">
              <a:lnSpc>
                <a:spcPct val="100000"/>
              </a:lnSpc>
              <a:spcBef>
                <a:spcPts val="0"/>
              </a:spcBef>
              <a:spcAft>
                <a:spcPts val="0"/>
              </a:spcAft>
              <a:buClr>
                <a:srgbClr val="000000"/>
              </a:buClr>
              <a:buSzPts val="1550"/>
              <a:buFont typeface="Times New Roman"/>
              <a:buAutoNum type="alphaLcPeriod"/>
            </a:pPr>
            <a:r>
              <a:rPr b="0" i="0" lang="en" sz="1600" u="none" cap="none" strike="noStrike">
                <a:solidFill>
                  <a:srgbClr val="000000"/>
                </a:solidFill>
                <a:latin typeface="Arial"/>
                <a:ea typeface="Arial"/>
                <a:cs typeface="Arial"/>
                <a:sym typeface="Arial"/>
              </a:rPr>
              <a:t>Advertise on videos</a:t>
            </a:r>
            <a:endParaRPr/>
          </a:p>
          <a:p>
            <a:pPr indent="-327025" lvl="2" marL="1371600" marR="0" rtl="0" algn="l">
              <a:lnSpc>
                <a:spcPct val="100000"/>
              </a:lnSpc>
              <a:spcBef>
                <a:spcPts val="0"/>
              </a:spcBef>
              <a:spcAft>
                <a:spcPts val="0"/>
              </a:spcAft>
              <a:buClr>
                <a:srgbClr val="000000"/>
              </a:buClr>
              <a:buSzPts val="1550"/>
              <a:buFont typeface="Times New Roman"/>
              <a:buAutoNum type="romanLcPeriod"/>
            </a:pPr>
            <a:r>
              <a:rPr b="0" i="0" lang="en" sz="1600" u="none" cap="none" strike="noStrike">
                <a:solidFill>
                  <a:srgbClr val="000000"/>
                </a:solidFill>
                <a:latin typeface="Arial"/>
                <a:ea typeface="Arial"/>
                <a:cs typeface="Arial"/>
                <a:sym typeface="Arial"/>
              </a:rPr>
              <a:t>Published between March through June</a:t>
            </a:r>
            <a:endParaRPr/>
          </a:p>
          <a:p>
            <a:pPr indent="0" lvl="0" marL="137160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Avoiding videos published during September and October</a:t>
            </a:r>
            <a:endParaRPr/>
          </a:p>
          <a:p>
            <a:pPr indent="-327025" lvl="2" marL="1371600" marR="0" rtl="0" algn="l">
              <a:lnSpc>
                <a:spcPct val="100000"/>
              </a:lnSpc>
              <a:spcBef>
                <a:spcPts val="0"/>
              </a:spcBef>
              <a:spcAft>
                <a:spcPts val="0"/>
              </a:spcAft>
              <a:buClr>
                <a:srgbClr val="000000"/>
              </a:buClr>
              <a:buSzPts val="1550"/>
              <a:buFont typeface="Times New Roman"/>
              <a:buAutoNum type="romanLcPeriod"/>
            </a:pPr>
            <a:r>
              <a:rPr b="0" i="0" lang="en" sz="1600" u="none" cap="none" strike="noStrike">
                <a:solidFill>
                  <a:srgbClr val="000000"/>
                </a:solidFill>
                <a:latin typeface="Arial"/>
                <a:ea typeface="Arial"/>
                <a:cs typeface="Arial"/>
                <a:sym typeface="Arial"/>
              </a:rPr>
              <a:t>In categories music, film, gaming, travel &amp; events, and comedy.</a:t>
            </a:r>
            <a:endParaRPr/>
          </a:p>
          <a:p>
            <a:pPr indent="0" lvl="0" marL="137160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Avoid videos in categories pets &amp; animals and news &amp; politics</a:t>
            </a:r>
            <a:endParaRPr/>
          </a:p>
          <a:p>
            <a:pPr indent="-327025" lvl="2" marL="1371600" marR="0" rtl="0" algn="l">
              <a:lnSpc>
                <a:spcPct val="100000"/>
              </a:lnSpc>
              <a:spcBef>
                <a:spcPts val="0"/>
              </a:spcBef>
              <a:spcAft>
                <a:spcPts val="0"/>
              </a:spcAft>
              <a:buClr>
                <a:srgbClr val="000000"/>
              </a:buClr>
              <a:buSzPts val="1550"/>
              <a:buFont typeface="Times New Roman"/>
              <a:buAutoNum type="romanLcPeriod"/>
            </a:pPr>
            <a:r>
              <a:rPr b="0" i="0" lang="en" sz="1600" u="none" cap="none" strike="noStrike">
                <a:solidFill>
                  <a:srgbClr val="000000"/>
                </a:solidFill>
                <a:latin typeface="Arial"/>
                <a:ea typeface="Arial"/>
                <a:cs typeface="Arial"/>
                <a:sym typeface="Arial"/>
              </a:rPr>
              <a:t>More tags in description but shorter titles </a:t>
            </a:r>
            <a:endParaRPr/>
          </a:p>
          <a:p>
            <a:pPr indent="0" lvl="0" marL="137160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1600"/>
              </a:spcAft>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b="1" lang="en">
                <a:latin typeface="Arial"/>
                <a:ea typeface="Arial"/>
                <a:cs typeface="Arial"/>
                <a:sym typeface="Arial"/>
              </a:rPr>
              <a:t>Agenda</a:t>
            </a:r>
            <a:endParaRPr b="1">
              <a:latin typeface="Arial"/>
              <a:ea typeface="Arial"/>
              <a:cs typeface="Arial"/>
              <a:sym typeface="Arial"/>
            </a:endParaRPr>
          </a:p>
        </p:txBody>
      </p:sp>
      <p:grpSp>
        <p:nvGrpSpPr>
          <p:cNvPr id="74" name="Google Shape;74;p2"/>
          <p:cNvGrpSpPr/>
          <p:nvPr/>
        </p:nvGrpSpPr>
        <p:grpSpPr>
          <a:xfrm>
            <a:off x="308838" y="1852575"/>
            <a:ext cx="3558375" cy="924600"/>
            <a:chOff x="308838" y="1242975"/>
            <a:chExt cx="3558375" cy="924600"/>
          </a:xfrm>
        </p:grpSpPr>
        <p:cxnSp>
          <p:nvCxnSpPr>
            <p:cNvPr id="75" name="Google Shape;75;p2"/>
            <p:cNvCxnSpPr/>
            <p:nvPr/>
          </p:nvCxnSpPr>
          <p:spPr>
            <a:xfrm rot="10800000">
              <a:off x="2642013" y="1654113"/>
              <a:ext cx="1225200" cy="0"/>
            </a:xfrm>
            <a:prstGeom prst="straightConnector1">
              <a:avLst/>
            </a:prstGeom>
            <a:noFill/>
            <a:ln cap="flat" cmpd="sng" w="9525">
              <a:solidFill>
                <a:srgbClr val="D83729"/>
              </a:solidFill>
              <a:prstDash val="solid"/>
              <a:round/>
              <a:headEnd len="sm" w="sm" type="none"/>
              <a:tailEnd len="med" w="med" type="oval"/>
            </a:ln>
          </p:spPr>
        </p:cxnSp>
        <p:sp>
          <p:nvSpPr>
            <p:cNvPr id="76" name="Google Shape;76;p2"/>
            <p:cNvSpPr txBox="1"/>
            <p:nvPr/>
          </p:nvSpPr>
          <p:spPr>
            <a:xfrm>
              <a:off x="308838" y="1242975"/>
              <a:ext cx="2124000" cy="924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1600"/>
                </a:spcAft>
                <a:buClr>
                  <a:srgbClr val="000000"/>
                </a:buClr>
                <a:buSzPts val="1600"/>
                <a:buFont typeface="Arial"/>
                <a:buNone/>
              </a:pPr>
              <a:r>
                <a:rPr b="1" i="0" lang="en" sz="1600" u="none" cap="none" strike="noStrike">
                  <a:solidFill>
                    <a:srgbClr val="000000"/>
                  </a:solidFill>
                  <a:latin typeface="Arial"/>
                  <a:ea typeface="Arial"/>
                  <a:cs typeface="Arial"/>
                  <a:sym typeface="Arial"/>
                </a:rPr>
                <a:t>Introduction</a:t>
              </a:r>
              <a:endParaRPr b="1" i="0" sz="1600" u="none" cap="none" strike="noStrike">
                <a:solidFill>
                  <a:srgbClr val="000000"/>
                </a:solidFill>
                <a:latin typeface="Arial"/>
                <a:ea typeface="Arial"/>
                <a:cs typeface="Arial"/>
                <a:sym typeface="Arial"/>
              </a:endParaRPr>
            </a:p>
          </p:txBody>
        </p:sp>
      </p:grpSp>
      <p:grpSp>
        <p:nvGrpSpPr>
          <p:cNvPr id="77" name="Google Shape;77;p2"/>
          <p:cNvGrpSpPr/>
          <p:nvPr/>
        </p:nvGrpSpPr>
        <p:grpSpPr>
          <a:xfrm>
            <a:off x="308838" y="3255725"/>
            <a:ext cx="3263100" cy="924600"/>
            <a:chOff x="308838" y="2646125"/>
            <a:chExt cx="3263100" cy="924600"/>
          </a:xfrm>
        </p:grpSpPr>
        <p:cxnSp>
          <p:nvCxnSpPr>
            <p:cNvPr id="78" name="Google Shape;78;p2"/>
            <p:cNvCxnSpPr/>
            <p:nvPr/>
          </p:nvCxnSpPr>
          <p:spPr>
            <a:xfrm rot="10800000">
              <a:off x="2641938" y="3108425"/>
              <a:ext cx="930000" cy="0"/>
            </a:xfrm>
            <a:prstGeom prst="straightConnector1">
              <a:avLst/>
            </a:prstGeom>
            <a:noFill/>
            <a:ln cap="flat" cmpd="sng" w="9525">
              <a:solidFill>
                <a:srgbClr val="BE2F22"/>
              </a:solidFill>
              <a:prstDash val="solid"/>
              <a:round/>
              <a:headEnd len="sm" w="sm" type="none"/>
              <a:tailEnd len="med" w="med" type="oval"/>
            </a:ln>
          </p:spPr>
        </p:cxnSp>
        <p:sp>
          <p:nvSpPr>
            <p:cNvPr id="79" name="Google Shape;79;p2"/>
            <p:cNvSpPr txBox="1"/>
            <p:nvPr/>
          </p:nvSpPr>
          <p:spPr>
            <a:xfrm>
              <a:off x="308838" y="2646125"/>
              <a:ext cx="2124000" cy="924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1600"/>
                </a:spcAft>
                <a:buClr>
                  <a:srgbClr val="000000"/>
                </a:buClr>
                <a:buSzPts val="1600"/>
                <a:buFont typeface="Arial"/>
                <a:buNone/>
              </a:pPr>
              <a:r>
                <a:rPr b="1" i="0" lang="en" sz="1600" u="none" cap="none" strike="noStrike">
                  <a:solidFill>
                    <a:srgbClr val="000000"/>
                  </a:solidFill>
                  <a:latin typeface="Arial"/>
                  <a:ea typeface="Arial"/>
                  <a:cs typeface="Arial"/>
                  <a:sym typeface="Arial"/>
                </a:rPr>
                <a:t>Project Overview</a:t>
              </a:r>
              <a:endParaRPr b="1" i="0" sz="1600" u="none" cap="none" strike="noStrike">
                <a:solidFill>
                  <a:srgbClr val="000000"/>
                </a:solidFill>
                <a:latin typeface="Arial"/>
                <a:ea typeface="Arial"/>
                <a:cs typeface="Arial"/>
                <a:sym typeface="Arial"/>
              </a:endParaRPr>
            </a:p>
          </p:txBody>
        </p:sp>
      </p:grpSp>
      <p:grpSp>
        <p:nvGrpSpPr>
          <p:cNvPr id="80" name="Google Shape;80;p2"/>
          <p:cNvGrpSpPr/>
          <p:nvPr/>
        </p:nvGrpSpPr>
        <p:grpSpPr>
          <a:xfrm>
            <a:off x="4657738" y="4001300"/>
            <a:ext cx="4162750" cy="924600"/>
            <a:chOff x="4657738" y="3391700"/>
            <a:chExt cx="4162750" cy="924600"/>
          </a:xfrm>
        </p:grpSpPr>
        <p:cxnSp>
          <p:nvCxnSpPr>
            <p:cNvPr id="81" name="Google Shape;81;p2"/>
            <p:cNvCxnSpPr/>
            <p:nvPr/>
          </p:nvCxnSpPr>
          <p:spPr>
            <a:xfrm>
              <a:off x="4657738" y="3854000"/>
              <a:ext cx="1838700" cy="0"/>
            </a:xfrm>
            <a:prstGeom prst="straightConnector1">
              <a:avLst/>
            </a:prstGeom>
            <a:noFill/>
            <a:ln cap="flat" cmpd="sng" w="9525">
              <a:solidFill>
                <a:srgbClr val="B02B20"/>
              </a:solidFill>
              <a:prstDash val="solid"/>
              <a:round/>
              <a:headEnd len="sm" w="sm" type="none"/>
              <a:tailEnd len="med" w="med" type="oval"/>
            </a:ln>
          </p:spPr>
        </p:cxnSp>
        <p:sp>
          <p:nvSpPr>
            <p:cNvPr id="82" name="Google Shape;82;p2"/>
            <p:cNvSpPr txBox="1"/>
            <p:nvPr/>
          </p:nvSpPr>
          <p:spPr>
            <a:xfrm>
              <a:off x="6696488" y="3391700"/>
              <a:ext cx="2124000" cy="924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600"/>
                <a:buFont typeface="Arial"/>
                <a:buNone/>
              </a:pPr>
              <a:r>
                <a:rPr b="1" i="0" lang="en" sz="1600" u="none" cap="none" strike="noStrike">
                  <a:solidFill>
                    <a:srgbClr val="000000"/>
                  </a:solidFill>
                  <a:latin typeface="Arial"/>
                  <a:ea typeface="Arial"/>
                  <a:cs typeface="Arial"/>
                  <a:sym typeface="Arial"/>
                </a:rPr>
                <a:t>Data Overview</a:t>
              </a:r>
              <a:endParaRPr b="1" i="0" sz="1600" u="none" cap="none" strike="noStrike">
                <a:solidFill>
                  <a:srgbClr val="000000"/>
                </a:solidFill>
                <a:latin typeface="Arial"/>
                <a:ea typeface="Arial"/>
                <a:cs typeface="Arial"/>
                <a:sym typeface="Arial"/>
              </a:endParaRPr>
            </a:p>
          </p:txBody>
        </p:sp>
      </p:grpSp>
      <p:grpSp>
        <p:nvGrpSpPr>
          <p:cNvPr id="83" name="Google Shape;83;p2"/>
          <p:cNvGrpSpPr/>
          <p:nvPr/>
        </p:nvGrpSpPr>
        <p:grpSpPr>
          <a:xfrm>
            <a:off x="5209838" y="1852575"/>
            <a:ext cx="3610650" cy="924600"/>
            <a:chOff x="5209838" y="1242975"/>
            <a:chExt cx="3610650" cy="924600"/>
          </a:xfrm>
        </p:grpSpPr>
        <p:sp>
          <p:nvSpPr>
            <p:cNvPr id="84" name="Google Shape;84;p2"/>
            <p:cNvSpPr txBox="1"/>
            <p:nvPr/>
          </p:nvSpPr>
          <p:spPr>
            <a:xfrm>
              <a:off x="6696488" y="1242975"/>
              <a:ext cx="2124000" cy="924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600"/>
                <a:buFont typeface="Arial"/>
                <a:buNone/>
              </a:pPr>
              <a:r>
                <a:rPr b="1" i="0" lang="en" sz="1600" u="none" cap="none" strike="noStrike">
                  <a:solidFill>
                    <a:srgbClr val="000000"/>
                  </a:solidFill>
                  <a:latin typeface="Arial"/>
                  <a:ea typeface="Arial"/>
                  <a:cs typeface="Arial"/>
                  <a:sym typeface="Arial"/>
                </a:rPr>
                <a:t>Results &amp; Conclusion</a:t>
              </a:r>
              <a:endParaRPr b="1" i="0" sz="1600" u="none" cap="none" strike="noStrike">
                <a:solidFill>
                  <a:srgbClr val="000000"/>
                </a:solidFill>
                <a:latin typeface="Arial"/>
                <a:ea typeface="Arial"/>
                <a:cs typeface="Arial"/>
                <a:sym typeface="Arial"/>
              </a:endParaRPr>
            </a:p>
          </p:txBody>
        </p:sp>
        <p:cxnSp>
          <p:nvCxnSpPr>
            <p:cNvPr id="85" name="Google Shape;85;p2"/>
            <p:cNvCxnSpPr/>
            <p:nvPr/>
          </p:nvCxnSpPr>
          <p:spPr>
            <a:xfrm>
              <a:off x="5209838" y="1654113"/>
              <a:ext cx="1286700" cy="0"/>
            </a:xfrm>
            <a:prstGeom prst="straightConnector1">
              <a:avLst/>
            </a:prstGeom>
            <a:noFill/>
            <a:ln cap="flat" cmpd="sng" w="9525">
              <a:solidFill>
                <a:srgbClr val="801F17"/>
              </a:solidFill>
              <a:prstDash val="solid"/>
              <a:round/>
              <a:headEnd len="sm" w="sm" type="none"/>
              <a:tailEnd len="med" w="med" type="oval"/>
            </a:ln>
          </p:spPr>
        </p:cxnSp>
      </p:grpSp>
      <p:grpSp>
        <p:nvGrpSpPr>
          <p:cNvPr id="86" name="Google Shape;86;p2"/>
          <p:cNvGrpSpPr/>
          <p:nvPr/>
        </p:nvGrpSpPr>
        <p:grpSpPr>
          <a:xfrm>
            <a:off x="5610288" y="2922950"/>
            <a:ext cx="3210200" cy="924600"/>
            <a:chOff x="5610288" y="2313350"/>
            <a:chExt cx="3210200" cy="924600"/>
          </a:xfrm>
        </p:grpSpPr>
        <p:cxnSp>
          <p:nvCxnSpPr>
            <p:cNvPr id="87" name="Google Shape;87;p2"/>
            <p:cNvCxnSpPr/>
            <p:nvPr/>
          </p:nvCxnSpPr>
          <p:spPr>
            <a:xfrm>
              <a:off x="5610288" y="2775650"/>
              <a:ext cx="886200" cy="0"/>
            </a:xfrm>
            <a:prstGeom prst="straightConnector1">
              <a:avLst/>
            </a:prstGeom>
            <a:noFill/>
            <a:ln cap="flat" cmpd="sng" w="9525">
              <a:solidFill>
                <a:srgbClr val="A7291E"/>
              </a:solidFill>
              <a:prstDash val="solid"/>
              <a:round/>
              <a:headEnd len="sm" w="sm" type="none"/>
              <a:tailEnd len="med" w="med" type="oval"/>
            </a:ln>
          </p:spPr>
        </p:cxnSp>
        <p:sp>
          <p:nvSpPr>
            <p:cNvPr id="88" name="Google Shape;88;p2"/>
            <p:cNvSpPr txBox="1"/>
            <p:nvPr/>
          </p:nvSpPr>
          <p:spPr>
            <a:xfrm>
              <a:off x="6696488" y="2313350"/>
              <a:ext cx="2124000" cy="924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600"/>
                <a:buFont typeface="Arial"/>
                <a:buNone/>
              </a:pPr>
              <a:r>
                <a:rPr b="1" i="0" lang="en" sz="1600" u="none" cap="none" strike="noStrike">
                  <a:solidFill>
                    <a:srgbClr val="000000"/>
                  </a:solidFill>
                  <a:latin typeface="Arial"/>
                  <a:ea typeface="Arial"/>
                  <a:cs typeface="Arial"/>
                  <a:sym typeface="Arial"/>
                </a:rPr>
                <a:t>Predictive Models</a:t>
              </a:r>
              <a:endParaRPr b="1" i="0" sz="1600" u="none" cap="none" strike="noStrike">
                <a:solidFill>
                  <a:srgbClr val="000000"/>
                </a:solidFill>
                <a:latin typeface="Arial"/>
                <a:ea typeface="Arial"/>
                <a:cs typeface="Arial"/>
                <a:sym typeface="Arial"/>
              </a:endParaRPr>
            </a:p>
          </p:txBody>
        </p:sp>
      </p:grpSp>
      <p:grpSp>
        <p:nvGrpSpPr>
          <p:cNvPr id="89" name="Google Shape;89;p2"/>
          <p:cNvGrpSpPr/>
          <p:nvPr/>
        </p:nvGrpSpPr>
        <p:grpSpPr>
          <a:xfrm>
            <a:off x="2601237" y="1264551"/>
            <a:ext cx="3922200" cy="3915924"/>
            <a:chOff x="2610906" y="610653"/>
            <a:chExt cx="3922200" cy="3922200"/>
          </a:xfrm>
        </p:grpSpPr>
        <p:sp>
          <p:nvSpPr>
            <p:cNvPr id="90" name="Google Shape;90;p2"/>
            <p:cNvSpPr/>
            <p:nvPr/>
          </p:nvSpPr>
          <p:spPr>
            <a:xfrm rot="-4980021">
              <a:off x="3204123" y="1186472"/>
              <a:ext cx="2771960" cy="2771960"/>
            </a:xfrm>
            <a:prstGeom prst="blockArc">
              <a:avLst>
                <a:gd fmla="val 12602522" name="adj1"/>
                <a:gd fmla="val 16867657" name="adj2"/>
                <a:gd fmla="val 20844" name="adj3"/>
              </a:avLst>
            </a:prstGeom>
            <a:solidFill>
              <a:srgbClr val="BE2F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
            <p:cNvSpPr/>
            <p:nvPr/>
          </p:nvSpPr>
          <p:spPr>
            <a:xfrm rot="7920309">
              <a:off x="3183402" y="1183149"/>
              <a:ext cx="2777207" cy="2777207"/>
            </a:xfrm>
            <a:prstGeom prst="blockArc">
              <a:avLst>
                <a:gd fmla="val 12602522" name="adj1"/>
                <a:gd fmla="val 16867657" name="adj2"/>
                <a:gd fmla="val 20844" name="adj3"/>
              </a:avLst>
            </a:prstGeom>
            <a:solidFill>
              <a:srgbClr val="A729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
            <p:cNvSpPr/>
            <p:nvPr/>
          </p:nvSpPr>
          <p:spPr>
            <a:xfrm rot="3600063">
              <a:off x="3186335" y="1195681"/>
              <a:ext cx="2777488" cy="2777488"/>
            </a:xfrm>
            <a:prstGeom prst="blockArc">
              <a:avLst>
                <a:gd fmla="val 12602522" name="adj1"/>
                <a:gd fmla="val 16867657" name="adj2"/>
                <a:gd fmla="val 20844" name="adj3"/>
              </a:avLst>
            </a:prstGeom>
            <a:solidFill>
              <a:srgbClr val="801F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
            <p:cNvSpPr/>
            <p:nvPr/>
          </p:nvSpPr>
          <p:spPr>
            <a:xfrm rot="4024705">
              <a:off x="5326681" y="1940898"/>
              <a:ext cx="578477" cy="579147"/>
            </a:xfrm>
            <a:prstGeom prst="pie">
              <a:avLst>
                <a:gd fmla="val 6190354" name="adj1"/>
                <a:gd fmla="val 14996165" name="adj2"/>
              </a:avLst>
            </a:prstGeom>
            <a:solidFill>
              <a:srgbClr val="A7291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
            <p:cNvSpPr/>
            <p:nvPr/>
          </p:nvSpPr>
          <p:spPr>
            <a:xfrm rot="-6816027">
              <a:off x="5326729" y="1940918"/>
              <a:ext cx="578485" cy="579035"/>
            </a:xfrm>
            <a:prstGeom prst="pie">
              <a:avLst>
                <a:gd fmla="val 4028252" name="adj1"/>
                <a:gd fmla="val 17183677" name="adj2"/>
              </a:avLst>
            </a:prstGeom>
            <a:solidFill>
              <a:srgbClr val="A729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
            <p:cNvSpPr/>
            <p:nvPr/>
          </p:nvSpPr>
          <p:spPr>
            <a:xfrm rot="-9359762">
              <a:off x="3193941" y="1176205"/>
              <a:ext cx="2777287" cy="2777287"/>
            </a:xfrm>
            <a:prstGeom prst="blockArc">
              <a:avLst>
                <a:gd fmla="val 12602522" name="adj1"/>
                <a:gd fmla="val 16867657" name="adj2"/>
                <a:gd fmla="val 20844" name="adj3"/>
              </a:avLst>
            </a:prstGeom>
            <a:solidFill>
              <a:srgbClr val="B02B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
            <p:cNvSpPr/>
            <p:nvPr/>
          </p:nvSpPr>
          <p:spPr>
            <a:xfrm rot="-8936366">
              <a:off x="3659126" y="3173505"/>
              <a:ext cx="578551" cy="578963"/>
            </a:xfrm>
            <a:prstGeom prst="pie">
              <a:avLst>
                <a:gd fmla="val 6190354" name="adj1"/>
                <a:gd fmla="val 14996165" name="adj2"/>
              </a:avLst>
            </a:prstGeom>
            <a:solidFill>
              <a:srgbClr val="BE2F22"/>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
            <p:cNvSpPr/>
            <p:nvPr/>
          </p:nvSpPr>
          <p:spPr>
            <a:xfrm rot="1824498">
              <a:off x="3659375" y="3173497"/>
              <a:ext cx="578475" cy="578885"/>
            </a:xfrm>
            <a:prstGeom prst="pie">
              <a:avLst>
                <a:gd fmla="val 4028252" name="adj1"/>
                <a:gd fmla="val 17183677" name="adj2"/>
              </a:avLst>
            </a:prstGeom>
            <a:solidFill>
              <a:srgbClr val="BE2F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
            <p:cNvSpPr/>
            <p:nvPr/>
          </p:nvSpPr>
          <p:spPr>
            <a:xfrm rot="-600092">
              <a:off x="3198852" y="1195456"/>
              <a:ext cx="2777611" cy="2777611"/>
            </a:xfrm>
            <a:prstGeom prst="blockArc">
              <a:avLst>
                <a:gd fmla="val 12513247" name="adj1"/>
                <a:gd fmla="val 16867657" name="adj2"/>
                <a:gd fmla="val 20844" name="adj3"/>
              </a:avLst>
            </a:prstGeom>
            <a:solidFill>
              <a:srgbClr val="D837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
            <p:cNvSpPr/>
            <p:nvPr/>
          </p:nvSpPr>
          <p:spPr>
            <a:xfrm rot="-176551">
              <a:off x="4312105" y="1195442"/>
              <a:ext cx="578563" cy="579162"/>
            </a:xfrm>
            <a:prstGeom prst="pie">
              <a:avLst>
                <a:gd fmla="val 6190354" name="adj1"/>
                <a:gd fmla="val 14996165" name="adj2"/>
              </a:avLst>
            </a:prstGeom>
            <a:solidFill>
              <a:srgbClr val="801F17"/>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
            <p:cNvSpPr/>
            <p:nvPr/>
          </p:nvSpPr>
          <p:spPr>
            <a:xfrm rot="10584085">
              <a:off x="4312088" y="1195622"/>
              <a:ext cx="578340" cy="578939"/>
            </a:xfrm>
            <a:prstGeom prst="pie">
              <a:avLst>
                <a:gd fmla="val 4028252" name="adj1"/>
                <a:gd fmla="val 17183677" name="adj2"/>
              </a:avLst>
            </a:prstGeom>
            <a:solidFill>
              <a:srgbClr val="801F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
            <p:cNvSpPr/>
            <p:nvPr/>
          </p:nvSpPr>
          <p:spPr>
            <a:xfrm rot="8344778">
              <a:off x="4940929" y="3162886"/>
              <a:ext cx="578465" cy="578888"/>
            </a:xfrm>
            <a:prstGeom prst="pie">
              <a:avLst>
                <a:gd fmla="val 6190354" name="adj1"/>
                <a:gd fmla="val 14996165" name="adj2"/>
              </a:avLst>
            </a:prstGeom>
            <a:solidFill>
              <a:srgbClr val="B02B20"/>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
            <p:cNvSpPr/>
            <p:nvPr/>
          </p:nvSpPr>
          <p:spPr>
            <a:xfrm rot="-2495643">
              <a:off x="4941000" y="3162728"/>
              <a:ext cx="578445" cy="579093"/>
            </a:xfrm>
            <a:prstGeom prst="pie">
              <a:avLst>
                <a:gd fmla="val 4028252" name="adj1"/>
                <a:gd fmla="val 17183677" name="adj2"/>
              </a:avLst>
            </a:prstGeom>
            <a:solidFill>
              <a:srgbClr val="B02B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
            <p:cNvSpPr/>
            <p:nvPr/>
          </p:nvSpPr>
          <p:spPr>
            <a:xfrm rot="-4556960">
              <a:off x="3257335" y="1939059"/>
              <a:ext cx="578302" cy="578957"/>
            </a:xfrm>
            <a:prstGeom prst="pie">
              <a:avLst>
                <a:gd fmla="val 6190354" name="adj1"/>
                <a:gd fmla="val 14996165" name="adj2"/>
              </a:avLst>
            </a:prstGeom>
            <a:solidFill>
              <a:srgbClr val="D83729"/>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
            <p:cNvSpPr/>
            <p:nvPr/>
          </p:nvSpPr>
          <p:spPr>
            <a:xfrm rot="6204541">
              <a:off x="3257468" y="1938977"/>
              <a:ext cx="578264" cy="578917"/>
            </a:xfrm>
            <a:prstGeom prst="pie">
              <a:avLst>
                <a:gd fmla="val 4028252" name="adj1"/>
                <a:gd fmla="val 17183677" name="adj2"/>
              </a:avLst>
            </a:prstGeom>
            <a:solidFill>
              <a:srgbClr val="D837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
            <p:cNvSpPr txBox="1"/>
            <p:nvPr/>
          </p:nvSpPr>
          <p:spPr>
            <a:xfrm>
              <a:off x="4341900" y="1271896"/>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05</a:t>
              </a:r>
              <a:endParaRPr b="1" i="0" sz="1600" u="none" cap="none" strike="noStrike">
                <a:solidFill>
                  <a:srgbClr val="FFFFFF"/>
                </a:solidFill>
                <a:latin typeface="Roboto"/>
                <a:ea typeface="Roboto"/>
                <a:cs typeface="Roboto"/>
                <a:sym typeface="Roboto"/>
              </a:endParaRPr>
            </a:p>
          </p:txBody>
        </p:sp>
        <p:sp>
          <p:nvSpPr>
            <p:cNvPr id="106" name="Google Shape;106;p2"/>
            <p:cNvSpPr txBox="1"/>
            <p:nvPr/>
          </p:nvSpPr>
          <p:spPr>
            <a:xfrm>
              <a:off x="3274219" y="2018364"/>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01</a:t>
              </a:r>
              <a:endParaRPr b="1" i="0" sz="1600" u="none" cap="none" strike="noStrike">
                <a:solidFill>
                  <a:srgbClr val="FFFFFF"/>
                </a:solidFill>
                <a:latin typeface="Roboto"/>
                <a:ea typeface="Roboto"/>
                <a:cs typeface="Roboto"/>
                <a:sym typeface="Roboto"/>
              </a:endParaRPr>
            </a:p>
          </p:txBody>
        </p:sp>
        <p:sp>
          <p:nvSpPr>
            <p:cNvPr id="107" name="Google Shape;107;p2"/>
            <p:cNvSpPr txBox="1"/>
            <p:nvPr/>
          </p:nvSpPr>
          <p:spPr>
            <a:xfrm>
              <a:off x="3685317" y="3247321"/>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02</a:t>
              </a:r>
              <a:endParaRPr b="1" i="0" sz="1600" u="none" cap="none" strike="noStrike">
                <a:solidFill>
                  <a:srgbClr val="FFFFFF"/>
                </a:solidFill>
                <a:latin typeface="Roboto"/>
                <a:ea typeface="Roboto"/>
                <a:cs typeface="Roboto"/>
                <a:sym typeface="Roboto"/>
              </a:endParaRPr>
            </a:p>
          </p:txBody>
        </p:sp>
        <p:sp>
          <p:nvSpPr>
            <p:cNvPr id="108" name="Google Shape;108;p2"/>
            <p:cNvSpPr txBox="1"/>
            <p:nvPr/>
          </p:nvSpPr>
          <p:spPr>
            <a:xfrm>
              <a:off x="4955323" y="3247321"/>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03</a:t>
              </a:r>
              <a:endParaRPr b="1" i="0" sz="1600" u="none" cap="none" strike="noStrike">
                <a:solidFill>
                  <a:srgbClr val="FFFFFF"/>
                </a:solidFill>
                <a:latin typeface="Roboto"/>
                <a:ea typeface="Roboto"/>
                <a:cs typeface="Roboto"/>
                <a:sym typeface="Roboto"/>
              </a:endParaRPr>
            </a:p>
          </p:txBody>
        </p:sp>
        <p:sp>
          <p:nvSpPr>
            <p:cNvPr id="109" name="Google Shape;109;p2"/>
            <p:cNvSpPr txBox="1"/>
            <p:nvPr/>
          </p:nvSpPr>
          <p:spPr>
            <a:xfrm>
              <a:off x="5364737" y="2018364"/>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04</a:t>
              </a:r>
              <a:endParaRPr b="1" i="0" sz="1600" u="none" cap="none" strike="noStrike">
                <a:solidFill>
                  <a:srgbClr val="FFFFFF"/>
                </a:solidFill>
                <a:latin typeface="Roboto"/>
                <a:ea typeface="Roboto"/>
                <a:cs typeface="Roboto"/>
                <a:sym typeface="Robo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8"/>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sz="3000"/>
              <a:t>Thanks!</a:t>
            </a:r>
            <a:endParaRPr sz="3000"/>
          </a:p>
        </p:txBody>
      </p:sp>
      <p:pic>
        <p:nvPicPr>
          <p:cNvPr id="244" name="Google Shape;244;p18"/>
          <p:cNvPicPr preferRelativeResize="0"/>
          <p:nvPr/>
        </p:nvPicPr>
        <p:blipFill rotWithShape="1">
          <a:blip r:embed="rId3">
            <a:alphaModFix/>
          </a:blip>
          <a:srcRect b="0" l="0" r="0" t="0"/>
          <a:stretch/>
        </p:blipFill>
        <p:spPr>
          <a:xfrm>
            <a:off x="2753538" y="217375"/>
            <a:ext cx="7362825" cy="4581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3"/>
          <p:cNvSpPr txBox="1"/>
          <p:nvPr>
            <p:ph type="title"/>
          </p:nvPr>
        </p:nvSpPr>
        <p:spPr>
          <a:xfrm>
            <a:off x="471900" y="265550"/>
            <a:ext cx="8222100" cy="1240800"/>
          </a:xfrm>
          <a:prstGeom prst="rect">
            <a:avLst/>
          </a:prstGeom>
          <a:noFill/>
          <a:ln>
            <a:noFill/>
          </a:ln>
        </p:spPr>
        <p:txBody>
          <a:bodyPr anchorCtr="0" anchor="b" bIns="91425" lIns="91425" spcFirstLastPara="1" rIns="91425" wrap="square" tIns="91425">
            <a:noAutofit/>
          </a:bodyPr>
          <a:lstStyle/>
          <a:p>
            <a:pPr indent="0" lvl="0" marL="0" rtl="0" algn="ctr">
              <a:lnSpc>
                <a:spcPct val="150000"/>
              </a:lnSpc>
              <a:spcBef>
                <a:spcPts val="0"/>
              </a:spcBef>
              <a:spcAft>
                <a:spcPts val="0"/>
              </a:spcAft>
              <a:buSzPts val="3200"/>
              <a:buNone/>
            </a:pPr>
            <a:r>
              <a:rPr b="1" lang="en">
                <a:latin typeface="Arial"/>
                <a:ea typeface="Arial"/>
                <a:cs typeface="Arial"/>
                <a:sym typeface="Arial"/>
              </a:rPr>
              <a:t>Data Overview</a:t>
            </a:r>
            <a:endParaRPr b="1">
              <a:latin typeface="Arial"/>
              <a:ea typeface="Arial"/>
              <a:cs typeface="Arial"/>
              <a:sym typeface="Arial"/>
            </a:endParaRPr>
          </a:p>
          <a:p>
            <a:pPr indent="0" lvl="0" marL="0" rtl="0" algn="l">
              <a:lnSpc>
                <a:spcPct val="100000"/>
              </a:lnSpc>
              <a:spcBef>
                <a:spcPts val="0"/>
              </a:spcBef>
              <a:spcAft>
                <a:spcPts val="0"/>
              </a:spcAft>
              <a:buSzPts val="3200"/>
              <a:buNone/>
            </a:pPr>
            <a:r>
              <a:rPr lang="en">
                <a:latin typeface="Arial"/>
                <a:ea typeface="Arial"/>
                <a:cs typeface="Arial"/>
                <a:sym typeface="Arial"/>
              </a:rPr>
              <a:t>Description of the Dataset</a:t>
            </a:r>
            <a:endParaRPr>
              <a:latin typeface="Arial"/>
              <a:ea typeface="Arial"/>
              <a:cs typeface="Arial"/>
              <a:sym typeface="Arial"/>
            </a:endParaRPr>
          </a:p>
        </p:txBody>
      </p:sp>
      <p:sp>
        <p:nvSpPr>
          <p:cNvPr id="115" name="Google Shape;115;p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 sz="1600">
                <a:solidFill>
                  <a:srgbClr val="000000"/>
                </a:solidFill>
                <a:latin typeface="Arial"/>
                <a:ea typeface="Arial"/>
                <a:cs typeface="Arial"/>
                <a:sym typeface="Arial"/>
              </a:rPr>
              <a:t>The dataset contains several months of data on daily trending </a:t>
            </a:r>
            <a:r>
              <a:rPr b="1" lang="en" sz="1600">
                <a:solidFill>
                  <a:srgbClr val="000000"/>
                </a:solidFill>
                <a:latin typeface="Arial"/>
                <a:ea typeface="Arial"/>
                <a:cs typeface="Arial"/>
                <a:sym typeface="Arial"/>
              </a:rPr>
              <a:t>YouTube</a:t>
            </a:r>
            <a:r>
              <a:rPr lang="en" sz="1600">
                <a:solidFill>
                  <a:srgbClr val="000000"/>
                </a:solidFill>
                <a:latin typeface="Arial"/>
                <a:ea typeface="Arial"/>
                <a:cs typeface="Arial"/>
                <a:sym typeface="Arial"/>
              </a:rPr>
              <a:t> videos in the United States. This data was collected by YouTube, which was used to analyze the top </a:t>
            </a:r>
            <a:r>
              <a:rPr b="1" lang="en" sz="1600">
                <a:solidFill>
                  <a:srgbClr val="000000"/>
                </a:solidFill>
                <a:latin typeface="Arial"/>
                <a:ea typeface="Arial"/>
                <a:cs typeface="Arial"/>
                <a:sym typeface="Arial"/>
              </a:rPr>
              <a:t>trending videos</a:t>
            </a:r>
            <a:r>
              <a:rPr lang="en" sz="1600">
                <a:solidFill>
                  <a:srgbClr val="000000"/>
                </a:solidFill>
                <a:latin typeface="Arial"/>
                <a:ea typeface="Arial"/>
                <a:cs typeface="Arial"/>
                <a:sym typeface="Arial"/>
              </a:rPr>
              <a:t> for the year. The prominent </a:t>
            </a:r>
            <a:r>
              <a:rPr b="1" lang="en" sz="1600">
                <a:solidFill>
                  <a:srgbClr val="000000"/>
                </a:solidFill>
                <a:latin typeface="Arial"/>
                <a:ea typeface="Arial"/>
                <a:cs typeface="Arial"/>
                <a:sym typeface="Arial"/>
              </a:rPr>
              <a:t>independent</a:t>
            </a:r>
            <a:r>
              <a:rPr lang="en" sz="1600">
                <a:solidFill>
                  <a:srgbClr val="000000"/>
                </a:solidFill>
                <a:latin typeface="Arial"/>
                <a:ea typeface="Arial"/>
                <a:cs typeface="Arial"/>
                <a:sym typeface="Arial"/>
              </a:rPr>
              <a:t> variables are Published month, Tags, Video category, Title length, Published time., etc. The </a:t>
            </a:r>
            <a:r>
              <a:rPr b="1" lang="en" sz="1600">
                <a:solidFill>
                  <a:srgbClr val="000000"/>
                </a:solidFill>
                <a:latin typeface="Arial"/>
                <a:ea typeface="Arial"/>
                <a:cs typeface="Arial"/>
                <a:sym typeface="Arial"/>
              </a:rPr>
              <a:t>dependent</a:t>
            </a:r>
            <a:r>
              <a:rPr lang="en" sz="1600">
                <a:solidFill>
                  <a:srgbClr val="000000"/>
                </a:solidFill>
                <a:latin typeface="Arial"/>
                <a:ea typeface="Arial"/>
                <a:cs typeface="Arial"/>
                <a:sym typeface="Arial"/>
              </a:rPr>
              <a:t> variables are the </a:t>
            </a:r>
            <a:r>
              <a:rPr b="1" lang="en" sz="1600">
                <a:solidFill>
                  <a:srgbClr val="000000"/>
                </a:solidFill>
                <a:latin typeface="Arial"/>
                <a:ea typeface="Arial"/>
                <a:cs typeface="Arial"/>
                <a:sym typeface="Arial"/>
              </a:rPr>
              <a:t>view</a:t>
            </a:r>
            <a:r>
              <a:rPr lang="en" sz="1600">
                <a:solidFill>
                  <a:srgbClr val="000000"/>
                </a:solidFill>
                <a:latin typeface="Arial"/>
                <a:ea typeface="Arial"/>
                <a:cs typeface="Arial"/>
                <a:sym typeface="Arial"/>
              </a:rPr>
              <a:t> count and </a:t>
            </a:r>
            <a:r>
              <a:rPr b="1" lang="en" sz="1600">
                <a:solidFill>
                  <a:srgbClr val="000000"/>
                </a:solidFill>
                <a:latin typeface="Arial"/>
                <a:ea typeface="Arial"/>
                <a:cs typeface="Arial"/>
                <a:sym typeface="Arial"/>
              </a:rPr>
              <a:t>popularity</a:t>
            </a:r>
            <a:r>
              <a:rPr lang="en" sz="1600">
                <a:solidFill>
                  <a:srgbClr val="000000"/>
                </a:solidFill>
                <a:latin typeface="Arial"/>
                <a:ea typeface="Arial"/>
                <a:cs typeface="Arial"/>
                <a:sym typeface="Arial"/>
              </a:rPr>
              <a:t> of a video.</a:t>
            </a:r>
            <a:endParaRPr sz="1600">
              <a:solidFill>
                <a:srgbClr val="000000"/>
              </a:solidFill>
              <a:latin typeface="Arial"/>
              <a:ea typeface="Arial"/>
              <a:cs typeface="Arial"/>
              <a:sym typeface="Arial"/>
            </a:endParaRPr>
          </a:p>
          <a:p>
            <a:pPr indent="0" lvl="0" marL="0" rtl="0" algn="just">
              <a:lnSpc>
                <a:spcPct val="115000"/>
              </a:lnSpc>
              <a:spcBef>
                <a:spcPts val="0"/>
              </a:spcBef>
              <a:spcAft>
                <a:spcPts val="0"/>
              </a:spcAft>
              <a:buSzPts val="1800"/>
              <a:buNone/>
            </a:pPr>
            <a:r>
              <a:t/>
            </a:r>
            <a:endParaRPr sz="1600">
              <a:solidFill>
                <a:srgbClr val="000000"/>
              </a:solidFill>
              <a:latin typeface="Arial"/>
              <a:ea typeface="Arial"/>
              <a:cs typeface="Arial"/>
              <a:sym typeface="Arial"/>
            </a:endParaRPr>
          </a:p>
          <a:p>
            <a:pPr indent="0" lvl="0" marL="0" rtl="0" algn="just">
              <a:lnSpc>
                <a:spcPct val="115000"/>
              </a:lnSpc>
              <a:spcBef>
                <a:spcPts val="0"/>
              </a:spcBef>
              <a:spcAft>
                <a:spcPts val="0"/>
              </a:spcAft>
              <a:buSzPts val="1800"/>
              <a:buNone/>
            </a:pPr>
            <a:r>
              <a:rPr lang="en" sz="1600">
                <a:solidFill>
                  <a:srgbClr val="000000"/>
                </a:solidFill>
                <a:latin typeface="Arial"/>
                <a:ea typeface="Arial"/>
                <a:cs typeface="Arial"/>
                <a:sym typeface="Arial"/>
              </a:rPr>
              <a:t>We aim to analyze the given dataset to determine the best possible combination of the above mentioned variables to produce a trending video on YouTube</a:t>
            </a:r>
            <a:endParaRPr sz="16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ctr">
              <a:lnSpc>
                <a:spcPct val="150000"/>
              </a:lnSpc>
              <a:spcBef>
                <a:spcPts val="0"/>
              </a:spcBef>
              <a:spcAft>
                <a:spcPts val="0"/>
              </a:spcAft>
              <a:buSzPts val="3200"/>
              <a:buNone/>
            </a:pPr>
            <a:r>
              <a:rPr b="1" lang="en">
                <a:latin typeface="Arial"/>
                <a:ea typeface="Arial"/>
                <a:cs typeface="Arial"/>
                <a:sym typeface="Arial"/>
              </a:rPr>
              <a:t>Data Overview</a:t>
            </a:r>
            <a:endParaRPr b="1">
              <a:latin typeface="Arial"/>
              <a:ea typeface="Arial"/>
              <a:cs typeface="Arial"/>
              <a:sym typeface="Arial"/>
            </a:endParaRPr>
          </a:p>
          <a:p>
            <a:pPr indent="0" lvl="0" marL="0" rtl="0" algn="l">
              <a:lnSpc>
                <a:spcPct val="100000"/>
              </a:lnSpc>
              <a:spcBef>
                <a:spcPts val="0"/>
              </a:spcBef>
              <a:spcAft>
                <a:spcPts val="0"/>
              </a:spcAft>
              <a:buSzPts val="3200"/>
              <a:buNone/>
            </a:pPr>
            <a:r>
              <a:rPr lang="en">
                <a:latin typeface="Arial"/>
                <a:ea typeface="Arial"/>
                <a:cs typeface="Arial"/>
                <a:sym typeface="Arial"/>
              </a:rPr>
              <a:t>Data Cleaning</a:t>
            </a:r>
            <a:endParaRPr>
              <a:latin typeface="Arial"/>
              <a:ea typeface="Arial"/>
              <a:cs typeface="Arial"/>
              <a:sym typeface="Arial"/>
            </a:endParaRPr>
          </a:p>
        </p:txBody>
      </p:sp>
      <p:sp>
        <p:nvSpPr>
          <p:cNvPr id="121" name="Google Shape;121;p4"/>
          <p:cNvSpPr txBox="1"/>
          <p:nvPr>
            <p:ph idx="1" type="body"/>
          </p:nvPr>
        </p:nvSpPr>
        <p:spPr>
          <a:xfrm>
            <a:off x="471900" y="1919075"/>
            <a:ext cx="8222100" cy="3081300"/>
          </a:xfrm>
          <a:prstGeom prst="rect">
            <a:avLst/>
          </a:prstGeom>
          <a:noFill/>
          <a:ln>
            <a:noFill/>
          </a:ln>
        </p:spPr>
        <p:txBody>
          <a:bodyPr anchorCtr="0" anchor="t" bIns="91425" lIns="91425" spcFirstLastPara="1" rIns="91425" wrap="square" tIns="91425">
            <a:noAutofit/>
          </a:bodyPr>
          <a:lstStyle/>
          <a:p>
            <a:pPr indent="0" lvl="0" marL="0" rtl="0" algn="just">
              <a:lnSpc>
                <a:spcPct val="107916"/>
              </a:lnSpc>
              <a:spcBef>
                <a:spcPts val="0"/>
              </a:spcBef>
              <a:spcAft>
                <a:spcPts val="0"/>
              </a:spcAft>
              <a:buSzPts val="1400"/>
              <a:buNone/>
            </a:pPr>
            <a:r>
              <a:rPr b="1" lang="en" sz="1600">
                <a:solidFill>
                  <a:srgbClr val="000000"/>
                </a:solidFill>
                <a:latin typeface="Arial"/>
                <a:ea typeface="Arial"/>
                <a:cs typeface="Arial"/>
                <a:sym typeface="Arial"/>
              </a:rPr>
              <a:t>Handling missing data </a:t>
            </a:r>
            <a:endParaRPr b="1" sz="1600">
              <a:solidFill>
                <a:srgbClr val="000000"/>
              </a:solidFill>
              <a:latin typeface="Arial"/>
              <a:ea typeface="Arial"/>
              <a:cs typeface="Arial"/>
              <a:sym typeface="Arial"/>
            </a:endParaRPr>
          </a:p>
          <a:p>
            <a:pPr indent="0" lvl="0" marL="0" rtl="0" algn="l">
              <a:lnSpc>
                <a:spcPct val="107916"/>
              </a:lnSpc>
              <a:spcBef>
                <a:spcPts val="800"/>
              </a:spcBef>
              <a:spcAft>
                <a:spcPts val="0"/>
              </a:spcAft>
              <a:buSzPts val="1400"/>
              <a:buNone/>
            </a:pPr>
            <a:r>
              <a:rPr lang="en" sz="1600">
                <a:solidFill>
                  <a:srgbClr val="000000"/>
                </a:solidFill>
                <a:latin typeface="Arial"/>
                <a:ea typeface="Arial"/>
                <a:cs typeface="Arial"/>
                <a:sym typeface="Arial"/>
              </a:rPr>
              <a:t>        Missing data was found only in the video description column, this column is completely eliminated because the description of the video predominantly does not affect the view count.</a:t>
            </a:r>
            <a:endParaRPr sz="1600">
              <a:solidFill>
                <a:srgbClr val="000000"/>
              </a:solidFill>
              <a:latin typeface="Arial"/>
              <a:ea typeface="Arial"/>
              <a:cs typeface="Arial"/>
              <a:sym typeface="Arial"/>
            </a:endParaRPr>
          </a:p>
          <a:p>
            <a:pPr indent="0" lvl="0" marL="0" rtl="0" algn="l">
              <a:lnSpc>
                <a:spcPct val="107916"/>
              </a:lnSpc>
              <a:spcBef>
                <a:spcPts val="800"/>
              </a:spcBef>
              <a:spcAft>
                <a:spcPts val="0"/>
              </a:spcAft>
              <a:buSzPts val="1400"/>
              <a:buNone/>
            </a:pPr>
            <a:r>
              <a:rPr b="1" lang="en" sz="1600">
                <a:solidFill>
                  <a:srgbClr val="000000"/>
                </a:solidFill>
                <a:latin typeface="Arial"/>
                <a:ea typeface="Arial"/>
                <a:cs typeface="Arial"/>
                <a:sym typeface="Arial"/>
              </a:rPr>
              <a:t>Random sampling</a:t>
            </a:r>
            <a:endParaRPr b="1" sz="1600">
              <a:solidFill>
                <a:srgbClr val="000000"/>
              </a:solidFill>
              <a:latin typeface="Arial"/>
              <a:ea typeface="Arial"/>
              <a:cs typeface="Arial"/>
              <a:sym typeface="Arial"/>
            </a:endParaRPr>
          </a:p>
          <a:p>
            <a:pPr indent="0" lvl="0" marL="0" rtl="0" algn="l">
              <a:lnSpc>
                <a:spcPct val="107916"/>
              </a:lnSpc>
              <a:spcBef>
                <a:spcPts val="800"/>
              </a:spcBef>
              <a:spcAft>
                <a:spcPts val="800"/>
              </a:spcAft>
              <a:buSzPts val="1400"/>
              <a:buNone/>
            </a:pPr>
            <a:r>
              <a:rPr lang="en" sz="1600">
                <a:solidFill>
                  <a:srgbClr val="000000"/>
                </a:solidFill>
                <a:latin typeface="Arial"/>
                <a:ea typeface="Arial"/>
                <a:cs typeface="Arial"/>
                <a:sym typeface="Arial"/>
              </a:rPr>
              <a:t>        As for random sampling, the original data set had around 40950 rows, from this a random dataset of 10000 rows was chosen using the RAND() function in excel. This is done to make sure there is a proper mix of high and low view count videos. </a:t>
            </a:r>
            <a:endParaRPr sz="16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ctr">
              <a:lnSpc>
                <a:spcPct val="150000"/>
              </a:lnSpc>
              <a:spcBef>
                <a:spcPts val="0"/>
              </a:spcBef>
              <a:spcAft>
                <a:spcPts val="0"/>
              </a:spcAft>
              <a:buSzPts val="3200"/>
              <a:buNone/>
            </a:pPr>
            <a:r>
              <a:rPr b="1" lang="en">
                <a:latin typeface="Arial"/>
                <a:ea typeface="Arial"/>
                <a:cs typeface="Arial"/>
                <a:sym typeface="Arial"/>
              </a:rPr>
              <a:t>Data Overview</a:t>
            </a:r>
            <a:endParaRPr b="1">
              <a:latin typeface="Arial"/>
              <a:ea typeface="Arial"/>
              <a:cs typeface="Arial"/>
              <a:sym typeface="Arial"/>
            </a:endParaRPr>
          </a:p>
          <a:p>
            <a:pPr indent="0" lvl="0" marL="0" rtl="0" algn="l">
              <a:lnSpc>
                <a:spcPct val="100000"/>
              </a:lnSpc>
              <a:spcBef>
                <a:spcPts val="0"/>
              </a:spcBef>
              <a:spcAft>
                <a:spcPts val="0"/>
              </a:spcAft>
              <a:buSzPts val="3200"/>
              <a:buNone/>
            </a:pPr>
            <a:r>
              <a:rPr lang="en">
                <a:latin typeface="Arial"/>
                <a:ea typeface="Arial"/>
                <a:cs typeface="Arial"/>
                <a:sym typeface="Arial"/>
              </a:rPr>
              <a:t>Pre-Exploratory Analysis</a:t>
            </a:r>
            <a:endParaRPr>
              <a:latin typeface="Arial"/>
              <a:ea typeface="Arial"/>
              <a:cs typeface="Arial"/>
              <a:sym typeface="Arial"/>
            </a:endParaRPr>
          </a:p>
        </p:txBody>
      </p:sp>
      <p:sp>
        <p:nvSpPr>
          <p:cNvPr id="127" name="Google Shape;127;p5"/>
          <p:cNvSpPr txBox="1"/>
          <p:nvPr>
            <p:ph idx="1" type="body"/>
          </p:nvPr>
        </p:nvSpPr>
        <p:spPr>
          <a:xfrm>
            <a:off x="257700" y="1690475"/>
            <a:ext cx="8772900" cy="320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400"/>
              <a:buNone/>
            </a:pPr>
            <a:r>
              <a:rPr b="1" lang="en" sz="1600">
                <a:solidFill>
                  <a:srgbClr val="000000"/>
                </a:solidFill>
                <a:latin typeface="Arial"/>
                <a:ea typeface="Arial"/>
                <a:cs typeface="Arial"/>
                <a:sym typeface="Arial"/>
              </a:rPr>
              <a:t>Key Observations:</a:t>
            </a:r>
            <a:endParaRPr b="1"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AutoNum type="arabicPeriod"/>
            </a:pPr>
            <a:r>
              <a:rPr b="1" lang="en" sz="1600">
                <a:solidFill>
                  <a:srgbClr val="000000"/>
                </a:solidFill>
                <a:latin typeface="Arial"/>
                <a:ea typeface="Arial"/>
                <a:cs typeface="Arial"/>
                <a:sym typeface="Arial"/>
              </a:rPr>
              <a:t>Variables</a:t>
            </a:r>
            <a:r>
              <a:rPr lang="en" sz="1600">
                <a:solidFill>
                  <a:srgbClr val="000000"/>
                </a:solidFill>
                <a:latin typeface="Arial"/>
                <a:ea typeface="Arial"/>
                <a:cs typeface="Arial"/>
                <a:sym typeface="Arial"/>
              </a:rPr>
              <a:t>: Numerical (views, likes) and categorical (month, category ID) variables analyzed.</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AutoNum type="arabicPeriod"/>
            </a:pPr>
            <a:r>
              <a:rPr b="1" lang="en" sz="1600">
                <a:solidFill>
                  <a:srgbClr val="000000"/>
                </a:solidFill>
                <a:latin typeface="Arial"/>
                <a:ea typeface="Arial"/>
                <a:cs typeface="Arial"/>
                <a:sym typeface="Arial"/>
              </a:rPr>
              <a:t>Distribution of Views</a:t>
            </a:r>
            <a:r>
              <a:rPr lang="en" sz="1600">
                <a:solidFill>
                  <a:srgbClr val="000000"/>
                </a:solidFill>
                <a:latin typeface="Arial"/>
                <a:ea typeface="Arial"/>
                <a:cs typeface="Arial"/>
                <a:sym typeface="Arial"/>
              </a:rPr>
              <a:t>: Logarithmic transformation applied to normalize skewed views.</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AutoNum type="arabicPeriod"/>
            </a:pPr>
            <a:r>
              <a:rPr b="1" lang="en" sz="1600">
                <a:solidFill>
                  <a:srgbClr val="000000"/>
                </a:solidFill>
                <a:latin typeface="Arial"/>
                <a:ea typeface="Arial"/>
                <a:cs typeface="Arial"/>
                <a:sym typeface="Arial"/>
              </a:rPr>
              <a:t>Category Analysis</a:t>
            </a:r>
            <a:r>
              <a:rPr lang="en" sz="1600">
                <a:solidFill>
                  <a:srgbClr val="000000"/>
                </a:solidFill>
                <a:latin typeface="Arial"/>
                <a:ea typeface="Arial"/>
                <a:cs typeface="Arial"/>
                <a:sym typeface="Arial"/>
              </a:rPr>
              <a:t>: Music, Comedy, and Gaming had the highest median views.</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AutoNum type="arabicPeriod"/>
            </a:pPr>
            <a:r>
              <a:rPr b="1" lang="en" sz="1600">
                <a:solidFill>
                  <a:srgbClr val="000000"/>
                </a:solidFill>
                <a:latin typeface="Arial"/>
                <a:ea typeface="Arial"/>
                <a:cs typeface="Arial"/>
                <a:sym typeface="Arial"/>
              </a:rPr>
              <a:t>Correlations</a:t>
            </a:r>
            <a:r>
              <a:rPr lang="en" sz="1600">
                <a:solidFill>
                  <a:srgbClr val="000000"/>
                </a:solidFill>
                <a:latin typeface="Arial"/>
                <a:ea typeface="Arial"/>
                <a:cs typeface="Arial"/>
                <a:sym typeface="Arial"/>
              </a:rPr>
              <a:t>: Longer titles reduced views, more tags increased views.</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AutoNum type="arabicPeriod"/>
            </a:pPr>
            <a:r>
              <a:rPr b="1" lang="en" sz="1600">
                <a:solidFill>
                  <a:srgbClr val="000000"/>
                </a:solidFill>
                <a:latin typeface="Arial"/>
                <a:ea typeface="Arial"/>
                <a:cs typeface="Arial"/>
                <a:sym typeface="Arial"/>
              </a:rPr>
              <a:t>Engagement Metrics</a:t>
            </a:r>
            <a:r>
              <a:rPr lang="en" sz="1600">
                <a:solidFill>
                  <a:srgbClr val="000000"/>
                </a:solidFill>
                <a:latin typeface="Arial"/>
                <a:ea typeface="Arial"/>
                <a:cs typeface="Arial"/>
                <a:sym typeface="Arial"/>
              </a:rPr>
              <a:t>: Disabled comments or ratings had minimal impact on views.</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AutoNum type="arabicPeriod"/>
            </a:pPr>
            <a:r>
              <a:rPr b="1" lang="en" sz="1600">
                <a:solidFill>
                  <a:srgbClr val="000000"/>
                </a:solidFill>
                <a:latin typeface="Arial"/>
                <a:ea typeface="Arial"/>
                <a:cs typeface="Arial"/>
                <a:sym typeface="Arial"/>
              </a:rPr>
              <a:t>Outliers</a:t>
            </a:r>
            <a:r>
              <a:rPr lang="en" sz="1600">
                <a:solidFill>
                  <a:srgbClr val="000000"/>
                </a:solidFill>
                <a:latin typeface="Arial"/>
                <a:ea typeface="Arial"/>
                <a:cs typeface="Arial"/>
                <a:sym typeface="Arial"/>
              </a:rPr>
              <a:t>: High-performing outliers retained for analysis.</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6"/>
          <p:cNvSpPr txBox="1"/>
          <p:nvPr>
            <p:ph type="title"/>
          </p:nvPr>
        </p:nvSpPr>
        <p:spPr>
          <a:xfrm>
            <a:off x="471900" y="223625"/>
            <a:ext cx="8222100" cy="1282800"/>
          </a:xfrm>
          <a:prstGeom prst="rect">
            <a:avLst/>
          </a:prstGeom>
          <a:noFill/>
          <a:ln>
            <a:noFill/>
          </a:ln>
        </p:spPr>
        <p:txBody>
          <a:bodyPr anchorCtr="0" anchor="b" bIns="91425" lIns="91425" spcFirstLastPara="1" rIns="91425" wrap="square" tIns="91425">
            <a:noAutofit/>
          </a:bodyPr>
          <a:lstStyle/>
          <a:p>
            <a:pPr indent="0" lvl="0" marL="0" rtl="0" algn="ctr">
              <a:lnSpc>
                <a:spcPct val="150000"/>
              </a:lnSpc>
              <a:spcBef>
                <a:spcPts val="0"/>
              </a:spcBef>
              <a:spcAft>
                <a:spcPts val="0"/>
              </a:spcAft>
              <a:buSzPts val="3200"/>
              <a:buNone/>
            </a:pPr>
            <a:r>
              <a:rPr b="1" lang="en">
                <a:latin typeface="Arial"/>
                <a:ea typeface="Arial"/>
                <a:cs typeface="Arial"/>
                <a:sym typeface="Arial"/>
              </a:rPr>
              <a:t>Predictive Model</a:t>
            </a:r>
            <a:endParaRPr b="1">
              <a:latin typeface="Arial"/>
              <a:ea typeface="Arial"/>
              <a:cs typeface="Arial"/>
              <a:sym typeface="Arial"/>
            </a:endParaRPr>
          </a:p>
          <a:p>
            <a:pPr indent="0" lvl="0" marL="0" rtl="0" algn="l">
              <a:lnSpc>
                <a:spcPct val="100000"/>
              </a:lnSpc>
              <a:spcBef>
                <a:spcPts val="0"/>
              </a:spcBef>
              <a:spcAft>
                <a:spcPts val="0"/>
              </a:spcAft>
              <a:buSzPts val="3200"/>
              <a:buNone/>
            </a:pPr>
            <a:r>
              <a:rPr lang="en">
                <a:latin typeface="Arial"/>
                <a:ea typeface="Arial"/>
                <a:cs typeface="Arial"/>
                <a:sym typeface="Arial"/>
              </a:rPr>
              <a:t>Linear Regression</a:t>
            </a:r>
            <a:endParaRPr>
              <a:latin typeface="Arial"/>
              <a:ea typeface="Arial"/>
              <a:cs typeface="Arial"/>
              <a:sym typeface="Arial"/>
            </a:endParaRPr>
          </a:p>
        </p:txBody>
      </p:sp>
      <p:pic>
        <p:nvPicPr>
          <p:cNvPr id="133" name="Google Shape;133;p6"/>
          <p:cNvPicPr preferRelativeResize="0"/>
          <p:nvPr/>
        </p:nvPicPr>
        <p:blipFill rotWithShape="1">
          <a:blip r:embed="rId3">
            <a:alphaModFix/>
          </a:blip>
          <a:srcRect b="0" l="0" r="0" t="0"/>
          <a:stretch/>
        </p:blipFill>
        <p:spPr>
          <a:xfrm>
            <a:off x="1095238" y="1802975"/>
            <a:ext cx="6953523" cy="3273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7"/>
          <p:cNvSpPr txBox="1"/>
          <p:nvPr>
            <p:ph type="title"/>
          </p:nvPr>
        </p:nvSpPr>
        <p:spPr>
          <a:xfrm>
            <a:off x="471900" y="223625"/>
            <a:ext cx="8222100" cy="1282800"/>
          </a:xfrm>
          <a:prstGeom prst="rect">
            <a:avLst/>
          </a:prstGeom>
          <a:noFill/>
          <a:ln>
            <a:noFill/>
          </a:ln>
        </p:spPr>
        <p:txBody>
          <a:bodyPr anchorCtr="0" anchor="b" bIns="91425" lIns="91425" spcFirstLastPara="1" rIns="91425" wrap="square" tIns="91425">
            <a:noAutofit/>
          </a:bodyPr>
          <a:lstStyle/>
          <a:p>
            <a:pPr indent="0" lvl="0" marL="0" rtl="0" algn="ctr">
              <a:lnSpc>
                <a:spcPct val="150000"/>
              </a:lnSpc>
              <a:spcBef>
                <a:spcPts val="0"/>
              </a:spcBef>
              <a:spcAft>
                <a:spcPts val="0"/>
              </a:spcAft>
              <a:buSzPts val="3200"/>
              <a:buNone/>
            </a:pPr>
            <a:r>
              <a:rPr b="1" lang="en">
                <a:latin typeface="Arial"/>
                <a:ea typeface="Arial"/>
                <a:cs typeface="Arial"/>
                <a:sym typeface="Arial"/>
              </a:rPr>
              <a:t>Predictive Model</a:t>
            </a:r>
            <a:endParaRPr b="1">
              <a:latin typeface="Arial"/>
              <a:ea typeface="Arial"/>
              <a:cs typeface="Arial"/>
              <a:sym typeface="Arial"/>
            </a:endParaRPr>
          </a:p>
          <a:p>
            <a:pPr indent="0" lvl="0" marL="0" rtl="0" algn="l">
              <a:lnSpc>
                <a:spcPct val="100000"/>
              </a:lnSpc>
              <a:spcBef>
                <a:spcPts val="0"/>
              </a:spcBef>
              <a:spcAft>
                <a:spcPts val="0"/>
              </a:spcAft>
              <a:buSzPts val="3200"/>
              <a:buNone/>
            </a:pPr>
            <a:r>
              <a:rPr lang="en">
                <a:latin typeface="Arial"/>
                <a:ea typeface="Arial"/>
                <a:cs typeface="Arial"/>
                <a:sym typeface="Arial"/>
              </a:rPr>
              <a:t>Linear Regression</a:t>
            </a:r>
            <a:endParaRPr>
              <a:latin typeface="Arial"/>
              <a:ea typeface="Arial"/>
              <a:cs typeface="Arial"/>
              <a:sym typeface="Arial"/>
            </a:endParaRPr>
          </a:p>
        </p:txBody>
      </p:sp>
      <p:pic>
        <p:nvPicPr>
          <p:cNvPr id="139" name="Google Shape;139;p7"/>
          <p:cNvPicPr preferRelativeResize="0"/>
          <p:nvPr/>
        </p:nvPicPr>
        <p:blipFill rotWithShape="1">
          <a:blip r:embed="rId3">
            <a:alphaModFix/>
          </a:blip>
          <a:srcRect b="15130" l="33007" r="33954" t="0"/>
          <a:stretch/>
        </p:blipFill>
        <p:spPr>
          <a:xfrm>
            <a:off x="612775" y="1801288"/>
            <a:ext cx="2610877" cy="3049500"/>
          </a:xfrm>
          <a:prstGeom prst="rect">
            <a:avLst/>
          </a:prstGeom>
          <a:noFill/>
          <a:ln>
            <a:noFill/>
          </a:ln>
        </p:spPr>
      </p:pic>
      <p:pic>
        <p:nvPicPr>
          <p:cNvPr id="140" name="Google Shape;140;p7"/>
          <p:cNvPicPr preferRelativeResize="0"/>
          <p:nvPr/>
        </p:nvPicPr>
        <p:blipFill rotWithShape="1">
          <a:blip r:embed="rId4">
            <a:alphaModFix/>
          </a:blip>
          <a:srcRect b="0" l="0" r="0" t="0"/>
          <a:stretch/>
        </p:blipFill>
        <p:spPr>
          <a:xfrm>
            <a:off x="3684425" y="1853150"/>
            <a:ext cx="4760350" cy="2945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ctr">
              <a:lnSpc>
                <a:spcPct val="150000"/>
              </a:lnSpc>
              <a:spcBef>
                <a:spcPts val="0"/>
              </a:spcBef>
              <a:spcAft>
                <a:spcPts val="0"/>
              </a:spcAft>
              <a:buSzPts val="3200"/>
              <a:buNone/>
            </a:pPr>
            <a:r>
              <a:rPr b="1" lang="en">
                <a:latin typeface="Arial"/>
                <a:ea typeface="Arial"/>
                <a:cs typeface="Arial"/>
                <a:sym typeface="Arial"/>
              </a:rPr>
              <a:t>Predictive Model</a:t>
            </a:r>
            <a:endParaRPr>
              <a:latin typeface="Arial"/>
              <a:ea typeface="Arial"/>
              <a:cs typeface="Arial"/>
              <a:sym typeface="Arial"/>
            </a:endParaRPr>
          </a:p>
          <a:p>
            <a:pPr indent="0" lvl="0" marL="0" rtl="0" algn="l">
              <a:lnSpc>
                <a:spcPct val="100000"/>
              </a:lnSpc>
              <a:spcBef>
                <a:spcPts val="0"/>
              </a:spcBef>
              <a:spcAft>
                <a:spcPts val="0"/>
              </a:spcAft>
              <a:buSzPts val="3200"/>
              <a:buNone/>
            </a:pPr>
            <a:r>
              <a:rPr lang="en">
                <a:latin typeface="Arial"/>
                <a:ea typeface="Arial"/>
                <a:cs typeface="Arial"/>
                <a:sym typeface="Arial"/>
              </a:rPr>
              <a:t>Logistic Regression</a:t>
            </a:r>
            <a:endParaRPr>
              <a:latin typeface="Arial"/>
              <a:ea typeface="Arial"/>
              <a:cs typeface="Arial"/>
              <a:sym typeface="Arial"/>
            </a:endParaRPr>
          </a:p>
        </p:txBody>
      </p:sp>
      <p:pic>
        <p:nvPicPr>
          <p:cNvPr id="146" name="Google Shape;146;p8"/>
          <p:cNvPicPr preferRelativeResize="0"/>
          <p:nvPr/>
        </p:nvPicPr>
        <p:blipFill rotWithShape="1">
          <a:blip r:embed="rId3">
            <a:alphaModFix/>
          </a:blip>
          <a:srcRect b="0" l="0" r="0" t="0"/>
          <a:stretch/>
        </p:blipFill>
        <p:spPr>
          <a:xfrm>
            <a:off x="0" y="1647825"/>
            <a:ext cx="9144003" cy="20002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ctr">
              <a:lnSpc>
                <a:spcPct val="150000"/>
              </a:lnSpc>
              <a:spcBef>
                <a:spcPts val="0"/>
              </a:spcBef>
              <a:spcAft>
                <a:spcPts val="0"/>
              </a:spcAft>
              <a:buSzPts val="3200"/>
              <a:buNone/>
            </a:pPr>
            <a:r>
              <a:rPr b="1" lang="en">
                <a:latin typeface="Arial"/>
                <a:ea typeface="Arial"/>
                <a:cs typeface="Arial"/>
                <a:sym typeface="Arial"/>
              </a:rPr>
              <a:t>Predictive Model</a:t>
            </a:r>
            <a:endParaRPr>
              <a:latin typeface="Arial"/>
              <a:ea typeface="Arial"/>
              <a:cs typeface="Arial"/>
              <a:sym typeface="Arial"/>
            </a:endParaRPr>
          </a:p>
          <a:p>
            <a:pPr indent="0" lvl="0" marL="0" rtl="0" algn="l">
              <a:lnSpc>
                <a:spcPct val="100000"/>
              </a:lnSpc>
              <a:spcBef>
                <a:spcPts val="0"/>
              </a:spcBef>
              <a:spcAft>
                <a:spcPts val="0"/>
              </a:spcAft>
              <a:buSzPts val="3200"/>
              <a:buNone/>
            </a:pPr>
            <a:r>
              <a:rPr lang="en">
                <a:latin typeface="Arial"/>
                <a:ea typeface="Arial"/>
                <a:cs typeface="Arial"/>
                <a:sym typeface="Arial"/>
              </a:rPr>
              <a:t>Logistic Regression</a:t>
            </a:r>
            <a:endParaRPr>
              <a:latin typeface="Arial"/>
              <a:ea typeface="Arial"/>
              <a:cs typeface="Arial"/>
              <a:sym typeface="Arial"/>
            </a:endParaRPr>
          </a:p>
        </p:txBody>
      </p:sp>
      <p:sp>
        <p:nvSpPr>
          <p:cNvPr id="152" name="Google Shape;152;p9"/>
          <p:cNvSpPr txBox="1"/>
          <p:nvPr>
            <p:ph idx="1" type="body"/>
          </p:nvPr>
        </p:nvSpPr>
        <p:spPr>
          <a:xfrm>
            <a:off x="5288200" y="2235600"/>
            <a:ext cx="1236900" cy="25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b="1" lang="en">
                <a:solidFill>
                  <a:schemeClr val="dk2"/>
                </a:solidFill>
              </a:rPr>
              <a:t>Validation</a:t>
            </a:r>
            <a:endParaRPr b="1">
              <a:solidFill>
                <a:schemeClr val="dk2"/>
              </a:solidFill>
            </a:endParaRPr>
          </a:p>
        </p:txBody>
      </p:sp>
      <p:pic>
        <p:nvPicPr>
          <p:cNvPr id="153" name="Google Shape;153;p9"/>
          <p:cNvPicPr preferRelativeResize="0"/>
          <p:nvPr/>
        </p:nvPicPr>
        <p:blipFill rotWithShape="1">
          <a:blip r:embed="rId3">
            <a:alphaModFix/>
          </a:blip>
          <a:srcRect b="0" l="12033" r="44930" t="52796"/>
          <a:stretch/>
        </p:blipFill>
        <p:spPr>
          <a:xfrm>
            <a:off x="4923100" y="2564700"/>
            <a:ext cx="1643438" cy="1700899"/>
          </a:xfrm>
          <a:prstGeom prst="rect">
            <a:avLst/>
          </a:prstGeom>
          <a:noFill/>
          <a:ln>
            <a:noFill/>
          </a:ln>
        </p:spPr>
      </p:pic>
      <p:pic>
        <p:nvPicPr>
          <p:cNvPr id="154" name="Google Shape;154;p9"/>
          <p:cNvPicPr preferRelativeResize="0"/>
          <p:nvPr/>
        </p:nvPicPr>
        <p:blipFill rotWithShape="1">
          <a:blip r:embed="rId4">
            <a:alphaModFix/>
          </a:blip>
          <a:srcRect b="0" l="11488" r="45613" t="52796"/>
          <a:stretch/>
        </p:blipFill>
        <p:spPr>
          <a:xfrm>
            <a:off x="6566537" y="2564700"/>
            <a:ext cx="1643436" cy="1700901"/>
          </a:xfrm>
          <a:prstGeom prst="rect">
            <a:avLst/>
          </a:prstGeom>
          <a:noFill/>
          <a:ln>
            <a:noFill/>
          </a:ln>
        </p:spPr>
      </p:pic>
      <p:pic>
        <p:nvPicPr>
          <p:cNvPr id="155" name="Google Shape;155;p9"/>
          <p:cNvPicPr preferRelativeResize="0"/>
          <p:nvPr/>
        </p:nvPicPr>
        <p:blipFill rotWithShape="1">
          <a:blip r:embed="rId5">
            <a:alphaModFix/>
          </a:blip>
          <a:srcRect b="12064" l="33673" r="33839" t="0"/>
          <a:stretch/>
        </p:blipFill>
        <p:spPr>
          <a:xfrm>
            <a:off x="955925" y="2131554"/>
            <a:ext cx="1895122" cy="2310708"/>
          </a:xfrm>
          <a:prstGeom prst="rect">
            <a:avLst/>
          </a:prstGeom>
          <a:noFill/>
          <a:ln>
            <a:noFill/>
          </a:ln>
        </p:spPr>
      </p:pic>
      <p:pic>
        <p:nvPicPr>
          <p:cNvPr id="156" name="Google Shape;156;p9"/>
          <p:cNvPicPr preferRelativeResize="0"/>
          <p:nvPr/>
        </p:nvPicPr>
        <p:blipFill rotWithShape="1">
          <a:blip r:embed="rId6">
            <a:alphaModFix/>
          </a:blip>
          <a:srcRect b="11777" l="33337" r="34067" t="0"/>
          <a:stretch/>
        </p:blipFill>
        <p:spPr>
          <a:xfrm>
            <a:off x="2939517" y="2131550"/>
            <a:ext cx="1895122" cy="2310708"/>
          </a:xfrm>
          <a:prstGeom prst="rect">
            <a:avLst/>
          </a:prstGeom>
          <a:noFill/>
          <a:ln>
            <a:noFill/>
          </a:ln>
        </p:spPr>
      </p:pic>
      <p:sp>
        <p:nvSpPr>
          <p:cNvPr id="157" name="Google Shape;157;p9"/>
          <p:cNvSpPr txBox="1"/>
          <p:nvPr>
            <p:ph idx="1" type="body"/>
          </p:nvPr>
        </p:nvSpPr>
        <p:spPr>
          <a:xfrm>
            <a:off x="6619525" y="2235550"/>
            <a:ext cx="1236900" cy="25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b="1" lang="en">
                <a:solidFill>
                  <a:schemeClr val="dk2"/>
                </a:solidFill>
              </a:rPr>
              <a:t>Training</a:t>
            </a:r>
            <a:endParaRPr b="1">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